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90" r:id="rId2"/>
    <p:sldId id="288" r:id="rId3"/>
    <p:sldId id="279" r:id="rId4"/>
    <p:sldId id="259" r:id="rId5"/>
    <p:sldId id="292" r:id="rId6"/>
    <p:sldId id="295" r:id="rId7"/>
    <p:sldId id="294" r:id="rId8"/>
    <p:sldId id="289" r:id="rId9"/>
    <p:sldId id="261" r:id="rId10"/>
    <p:sldId id="281" r:id="rId11"/>
    <p:sldId id="285" r:id="rId12"/>
    <p:sldId id="263" r:id="rId13"/>
    <p:sldId id="283" r:id="rId14"/>
    <p:sldId id="269" r:id="rId15"/>
    <p:sldId id="273" r:id="rId16"/>
    <p:sldId id="274" r:id="rId17"/>
    <p:sldId id="270" r:id="rId18"/>
    <p:sldId id="276" r:id="rId19"/>
    <p:sldId id="271" r:id="rId20"/>
    <p:sldId id="299" r:id="rId21"/>
    <p:sldId id="265" r:id="rId22"/>
    <p:sldId id="286" r:id="rId23"/>
    <p:sldId id="267" r:id="rId24"/>
    <p:sldId id="296" r:id="rId25"/>
    <p:sldId id="297" r:id="rId26"/>
  </p:sldIdLst>
  <p:sldSz cx="12192000" cy="6858000"/>
  <p:notesSz cx="6858000" cy="9144000"/>
  <p:embeddedFontLst>
    <p:embeddedFont>
      <p:font typeface="나눔스퀘어 Bold" panose="020B0600000101010101" pitchFamily="50" charset="-127"/>
      <p:bold r:id="rId27"/>
    </p:embeddedFont>
    <p:embeddedFont>
      <p:font typeface="맑은 고딕" panose="020B0503020000020004" pitchFamily="50" charset="-127"/>
      <p:regular r:id="rId28"/>
      <p:bold r:id="rId29"/>
    </p:embeddedFont>
    <p:embeddedFont>
      <p:font typeface="나눔스퀘어 ExtraBold" panose="020B0600000101010101" pitchFamily="50" charset="-127"/>
      <p:bold r:id="rId3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3203" userDrawn="1">
          <p15:clr>
            <a:srgbClr val="A4A3A4"/>
          </p15:clr>
        </p15:guide>
        <p15:guide id="4" orient="horz" pos="799" userDrawn="1">
          <p15:clr>
            <a:srgbClr val="A4A3A4"/>
          </p15:clr>
        </p15:guide>
        <p15:guide id="5" orient="horz" pos="3770" userDrawn="1">
          <p15:clr>
            <a:srgbClr val="A4A3A4"/>
          </p15:clr>
        </p15:guide>
        <p15:guide id="6" orient="horz" pos="132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C5BCD"/>
    <a:srgbClr val="9148C8"/>
    <a:srgbClr val="57C6CF"/>
    <a:srgbClr val="363636"/>
    <a:srgbClr val="466398"/>
    <a:srgbClr val="D0E0D9"/>
    <a:srgbClr val="F6F9F7"/>
    <a:srgbClr val="B67840"/>
    <a:srgbClr val="DCBA9B"/>
    <a:srgbClr val="CE9F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>
        <p:scale>
          <a:sx n="100" d="100"/>
          <a:sy n="100" d="100"/>
        </p:scale>
        <p:origin x="852" y="342"/>
      </p:cViewPr>
      <p:guideLst>
        <p:guide orient="horz" pos="2160"/>
        <p:guide pos="3840"/>
        <p:guide orient="horz" pos="3203"/>
        <p:guide orient="horz" pos="799"/>
        <p:guide orient="horz" pos="3770"/>
        <p:guide orient="horz" pos="132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8" Type="http://schemas.openxmlformats.org/officeDocument/2006/relationships/slide" Target="slides/slide7.xml"/></Relationships>
</file>

<file path=ppt/media/hdphoto1.wdp>
</file>

<file path=ppt/media/hdphoto2.wdp>
</file>

<file path=ppt/media/image1.png>
</file>

<file path=ppt/media/image10.jpe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26.jpeg>
</file>

<file path=ppt/media/image27.png>
</file>

<file path=ppt/media/image28.jpe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9668E-6701-4295-90E3-12D022C7DF88}" type="datetimeFigureOut">
              <a:rPr lang="ko-KR" altLang="en-US" smtClean="0"/>
              <a:t>2021-04-13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DDCB6-0752-4D3B-951B-E9626ACC4B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68576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9668E-6701-4295-90E3-12D022C7DF88}" type="datetimeFigureOut">
              <a:rPr lang="ko-KR" altLang="en-US" smtClean="0"/>
              <a:t>2021-04-13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DDCB6-0752-4D3B-951B-E9626ACC4B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40124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9668E-6701-4295-90E3-12D022C7DF88}" type="datetimeFigureOut">
              <a:rPr lang="ko-KR" altLang="en-US" smtClean="0"/>
              <a:t>2021-04-13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DDCB6-0752-4D3B-951B-E9626ACC4B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88711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9668E-6701-4295-90E3-12D022C7DF88}" type="datetimeFigureOut">
              <a:rPr lang="ko-KR" altLang="en-US" smtClean="0"/>
              <a:t>2021-04-13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DDCB6-0752-4D3B-951B-E9626ACC4B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79513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9668E-6701-4295-90E3-12D022C7DF88}" type="datetimeFigureOut">
              <a:rPr lang="ko-KR" altLang="en-US" smtClean="0"/>
              <a:t>2021-04-13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DDCB6-0752-4D3B-951B-E9626ACC4B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2981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9668E-6701-4295-90E3-12D022C7DF88}" type="datetimeFigureOut">
              <a:rPr lang="ko-KR" altLang="en-US" smtClean="0"/>
              <a:t>2021-04-13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DDCB6-0752-4D3B-951B-E9626ACC4B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61297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9668E-6701-4295-90E3-12D022C7DF88}" type="datetimeFigureOut">
              <a:rPr lang="ko-KR" altLang="en-US" smtClean="0"/>
              <a:t>2021-04-13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DDCB6-0752-4D3B-951B-E9626ACC4B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23098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9668E-6701-4295-90E3-12D022C7DF88}" type="datetimeFigureOut">
              <a:rPr lang="ko-KR" altLang="en-US" smtClean="0"/>
              <a:t>2021-04-13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DDCB6-0752-4D3B-951B-E9626ACC4B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43016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9668E-6701-4295-90E3-12D022C7DF88}" type="datetimeFigureOut">
              <a:rPr lang="ko-KR" altLang="en-US" smtClean="0"/>
              <a:t>2021-04-13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DDCB6-0752-4D3B-951B-E9626ACC4B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07747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9668E-6701-4295-90E3-12D022C7DF88}" type="datetimeFigureOut">
              <a:rPr lang="ko-KR" altLang="en-US" smtClean="0"/>
              <a:t>2021-04-13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DDCB6-0752-4D3B-951B-E9626ACC4B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14696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9668E-6701-4295-90E3-12D022C7DF88}" type="datetimeFigureOut">
              <a:rPr lang="ko-KR" altLang="en-US" smtClean="0"/>
              <a:t>2021-04-13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DDCB6-0752-4D3B-951B-E9626ACC4B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66860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59668E-6701-4295-90E3-12D022C7DF88}" type="datetimeFigureOut">
              <a:rPr lang="ko-KR" altLang="en-US" smtClean="0"/>
              <a:t>2021-04-13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2DDCB6-0752-4D3B-951B-E9626ACC4B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99072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eg"/><Relationship Id="rId3" Type="http://schemas.microsoft.com/office/2007/relationships/hdphoto" Target="../media/hdphoto1.wdp"/><Relationship Id="rId7" Type="http://schemas.openxmlformats.org/officeDocument/2006/relationships/image" Target="../media/image15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jpe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63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-1" y="1268413"/>
            <a:ext cx="11265763" cy="5593078"/>
            <a:chOff x="-1" y="1268413"/>
            <a:chExt cx="11265763" cy="5593078"/>
          </a:xfrm>
        </p:grpSpPr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id="{50DC5BDC-BE17-4029-BFAB-18CC743381BB}"/>
                </a:ext>
              </a:extLst>
            </p:cNvPr>
            <p:cNvSpPr/>
            <p:nvPr/>
          </p:nvSpPr>
          <p:spPr>
            <a:xfrm>
              <a:off x="-1" y="1268413"/>
              <a:ext cx="11265763" cy="5589587"/>
            </a:xfrm>
            <a:custGeom>
              <a:avLst/>
              <a:gdLst>
                <a:gd name="connsiteX0" fmla="*/ 0 w 11265763"/>
                <a:gd name="connsiteY0" fmla="*/ 0 h 5589587"/>
                <a:gd name="connsiteX1" fmla="*/ 9886141 w 11265763"/>
                <a:gd name="connsiteY1" fmla="*/ 0 h 5589587"/>
                <a:gd name="connsiteX2" fmla="*/ 11265763 w 11265763"/>
                <a:gd name="connsiteY2" fmla="*/ 5589587 h 5589587"/>
                <a:gd name="connsiteX3" fmla="*/ 0 w 11265763"/>
                <a:gd name="connsiteY3" fmla="*/ 5589587 h 5589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65763" h="5589587">
                  <a:moveTo>
                    <a:pt x="0" y="0"/>
                  </a:moveTo>
                  <a:lnTo>
                    <a:pt x="9886141" y="0"/>
                  </a:lnTo>
                  <a:lnTo>
                    <a:pt x="11265763" y="5589587"/>
                  </a:lnTo>
                  <a:lnTo>
                    <a:pt x="0" y="5589587"/>
                  </a:lnTo>
                  <a:close/>
                </a:path>
              </a:pathLst>
            </a:custGeom>
            <a:solidFill>
              <a:srgbClr val="57C6C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80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	Guardian Tales </a:t>
              </a:r>
            </a:p>
            <a:p>
              <a:pPr algn="ctr"/>
              <a:endPara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  <a:p>
              <a:r>
                <a:rPr lang="en-US" altLang="ko-KR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	</a:t>
              </a:r>
              <a:r>
                <a:rPr lang="ko-KR" altLang="en-US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신규 캐릭터 기획</a:t>
              </a:r>
            </a:p>
          </p:txBody>
        </p:sp>
        <p:sp>
          <p:nvSpPr>
            <p:cNvPr id="4" name="평행 사변형 3">
              <a:extLst>
                <a:ext uri="{FF2B5EF4-FFF2-40B4-BE49-F238E27FC236}">
                  <a16:creationId xmlns:a16="http://schemas.microsoft.com/office/drawing/2014/main" id="{46C8F736-7EA6-4F0A-BE42-B6DE91125C63}"/>
                </a:ext>
              </a:extLst>
            </p:cNvPr>
            <p:cNvSpPr/>
            <p:nvPr/>
          </p:nvSpPr>
          <p:spPr>
            <a:xfrm flipH="1">
              <a:off x="9324973" y="1271904"/>
              <a:ext cx="1940789" cy="5589587"/>
            </a:xfrm>
            <a:prstGeom prst="parallelogram">
              <a:avLst>
                <a:gd name="adj" fmla="val 71440"/>
              </a:avLst>
            </a:prstGeom>
            <a:solidFill>
              <a:srgbClr val="A1DAD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401243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63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>
            <a:extLst>
              <a:ext uri="{FF2B5EF4-FFF2-40B4-BE49-F238E27FC236}">
                <a16:creationId xmlns:a16="http://schemas.microsoft.com/office/drawing/2014/main" id="{F212C128-39A9-490F-9EB5-296C63BCAEDE}"/>
              </a:ext>
            </a:extLst>
          </p:cNvPr>
          <p:cNvSpPr/>
          <p:nvPr/>
        </p:nvSpPr>
        <p:spPr>
          <a:xfrm>
            <a:off x="1" y="1268414"/>
            <a:ext cx="12192000" cy="4716462"/>
          </a:xfrm>
          <a:prstGeom prst="rect">
            <a:avLst/>
          </a:prstGeom>
          <a:solidFill>
            <a:srgbClr val="57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5EF37EE-5B1C-48D2-A856-D1B701573D11}"/>
              </a:ext>
            </a:extLst>
          </p:cNvPr>
          <p:cNvSpPr/>
          <p:nvPr/>
        </p:nvSpPr>
        <p:spPr>
          <a:xfrm>
            <a:off x="0" y="0"/>
            <a:ext cx="561975" cy="561975"/>
          </a:xfrm>
          <a:prstGeom prst="rect">
            <a:avLst/>
          </a:prstGeom>
          <a:solidFill>
            <a:srgbClr val="57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7</a:t>
            </a:r>
            <a:endParaRPr lang="ko-KR" altLang="en-US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69A88F-319D-444E-815E-5080FB8C0D16}"/>
              </a:ext>
            </a:extLst>
          </p:cNvPr>
          <p:cNvSpPr txBox="1"/>
          <p:nvPr/>
        </p:nvSpPr>
        <p:spPr>
          <a:xfrm>
            <a:off x="561975" y="96321"/>
            <a:ext cx="3114675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신규 캐릭터 외형</a:t>
            </a:r>
          </a:p>
        </p:txBody>
      </p:sp>
      <p:pic>
        <p:nvPicPr>
          <p:cNvPr id="2050" name="Picture 2" descr="우선순위 본 | 언리얼 엔진 문서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600" b="95680" l="43508" r="87653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3688" t="7840" r="12217" b="4480"/>
          <a:stretch/>
        </p:blipFill>
        <p:spPr bwMode="auto">
          <a:xfrm>
            <a:off x="4265740" y="1397794"/>
            <a:ext cx="3660520" cy="4457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C12C5CE5-458B-4024-8742-ACE485FC1996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6334125" y="1638300"/>
            <a:ext cx="1592136" cy="1387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>
            <a:extLst>
              <a:ext uri="{FF2B5EF4-FFF2-40B4-BE49-F238E27FC236}">
                <a16:creationId xmlns:a16="http://schemas.microsoft.com/office/drawing/2014/main" id="{10AA4EC4-695F-49FE-A21F-44474D168912}"/>
              </a:ext>
            </a:extLst>
          </p:cNvPr>
          <p:cNvSpPr/>
          <p:nvPr/>
        </p:nvSpPr>
        <p:spPr>
          <a:xfrm>
            <a:off x="7926261" y="1372824"/>
            <a:ext cx="1903540" cy="808402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머리</a:t>
            </a:r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머리카락 한 올 없는 대머리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28BEE687-87E8-4D84-A16C-097333127280}"/>
              </a:ext>
            </a:extLst>
          </p:cNvPr>
          <p:cNvCxnSpPr>
            <a:cxnSpLocks/>
            <a:endCxn id="13" idx="1"/>
          </p:cNvCxnSpPr>
          <p:nvPr/>
        </p:nvCxnSpPr>
        <p:spPr>
          <a:xfrm>
            <a:off x="7648575" y="3429000"/>
            <a:ext cx="1453124" cy="101926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EEE4B847-3ADA-47FD-BECE-37BA91B4F5E4}"/>
              </a:ext>
            </a:extLst>
          </p:cNvPr>
          <p:cNvSpPr/>
          <p:nvPr/>
        </p:nvSpPr>
        <p:spPr>
          <a:xfrm>
            <a:off x="9101699" y="4010202"/>
            <a:ext cx="1975876" cy="876124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무기</a:t>
            </a:r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손에 가볍게 쥘 수 있는 </a:t>
            </a:r>
            <a:r>
              <a:rPr lang="ko-KR" altLang="en-US" sz="12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너클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AC9403DC-7AA1-4B98-9CEE-BBC2AD0BDF48}"/>
              </a:ext>
            </a:extLst>
          </p:cNvPr>
          <p:cNvCxnSpPr>
            <a:cxnSpLocks/>
            <a:stCxn id="15" idx="3"/>
          </p:cNvCxnSpPr>
          <p:nvPr/>
        </p:nvCxnSpPr>
        <p:spPr>
          <a:xfrm flipV="1">
            <a:off x="3816997" y="3232568"/>
            <a:ext cx="2202357" cy="152062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EE91219-2CA6-4E14-BD1C-05E63ED9F5F1}"/>
              </a:ext>
            </a:extLst>
          </p:cNvPr>
          <p:cNvSpPr/>
          <p:nvPr/>
        </p:nvSpPr>
        <p:spPr>
          <a:xfrm>
            <a:off x="990795" y="4195951"/>
            <a:ext cx="2826202" cy="1114477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상반신</a:t>
            </a:r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선이 굵고 단단해 보이는 근육들과 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온몸에 흉터들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2356853C-6AD0-4047-8FC9-ED43E14B92DA}"/>
              </a:ext>
            </a:extLst>
          </p:cNvPr>
          <p:cNvCxnSpPr>
            <a:cxnSpLocks/>
            <a:stCxn id="24" idx="3"/>
          </p:cNvCxnSpPr>
          <p:nvPr/>
        </p:nvCxnSpPr>
        <p:spPr>
          <a:xfrm>
            <a:off x="4120764" y="2250193"/>
            <a:ext cx="1270386" cy="34331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7939ED32-B15E-4064-97AE-63429A723FA7}"/>
              </a:ext>
            </a:extLst>
          </p:cNvPr>
          <p:cNvSpPr/>
          <p:nvPr/>
        </p:nvSpPr>
        <p:spPr>
          <a:xfrm>
            <a:off x="990795" y="1692954"/>
            <a:ext cx="3129969" cy="1114477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왼팔</a:t>
            </a:r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어깨에는 </a:t>
            </a:r>
            <a:r>
              <a:rPr lang="ko-KR" altLang="en-US" sz="12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트라이벌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2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타투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팔 전체는 나무가 팔을 휘감는 느낌의 </a:t>
            </a:r>
            <a:r>
              <a:rPr lang="ko-KR" altLang="en-US" sz="12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타투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9287437" y="4904152"/>
            <a:ext cx="1328176" cy="883841"/>
          </a:xfrm>
          <a:prstGeom prst="rect">
            <a:avLst/>
          </a:prstGeom>
        </p:spPr>
      </p:pic>
      <p:pic>
        <p:nvPicPr>
          <p:cNvPr id="17" name="Picture 4" descr="발바닥 트라이벌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3085" y="2857828"/>
            <a:ext cx="1049785" cy="104978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타투쉐어 타투 포스팅 &gt; 팔하박에 꽃타투 작업햇습니다...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1613" y="2857828"/>
            <a:ext cx="1049785" cy="1049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">
            <a:extLst>
              <a:ext uri="{FF2B5EF4-FFF2-40B4-BE49-F238E27FC236}">
                <a16:creationId xmlns:a16="http://schemas.microsoft.com/office/drawing/2014/main" id="{6D5C35F8-886B-494D-9E65-C9ACFE8C881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126"/>
          <a:stretch/>
        </p:blipFill>
        <p:spPr bwMode="auto">
          <a:xfrm>
            <a:off x="3880994" y="4800131"/>
            <a:ext cx="1140690" cy="1008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터질듯한 근육, '대머리 근육남' 인터넷 화제 : 네모판"/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835"/>
          <a:stretch/>
        </p:blipFill>
        <p:spPr bwMode="auto">
          <a:xfrm>
            <a:off x="8152224" y="2250193"/>
            <a:ext cx="1490061" cy="1425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9755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63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52EE6E23-AEAF-42C7-AFC4-BC9189647E99}"/>
              </a:ext>
            </a:extLst>
          </p:cNvPr>
          <p:cNvSpPr/>
          <p:nvPr/>
        </p:nvSpPr>
        <p:spPr>
          <a:xfrm>
            <a:off x="1" y="1268414"/>
            <a:ext cx="12192000" cy="4716462"/>
          </a:xfrm>
          <a:prstGeom prst="rect">
            <a:avLst/>
          </a:prstGeom>
          <a:solidFill>
            <a:srgbClr val="57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5EF37EE-5B1C-48D2-A856-D1B701573D11}"/>
              </a:ext>
            </a:extLst>
          </p:cNvPr>
          <p:cNvSpPr/>
          <p:nvPr/>
        </p:nvSpPr>
        <p:spPr>
          <a:xfrm>
            <a:off x="0" y="0"/>
            <a:ext cx="561975" cy="561975"/>
          </a:xfrm>
          <a:prstGeom prst="rect">
            <a:avLst/>
          </a:prstGeom>
          <a:solidFill>
            <a:srgbClr val="57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7</a:t>
            </a:r>
            <a:endParaRPr lang="ko-KR" altLang="en-US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69A88F-319D-444E-815E-5080FB8C0D16}"/>
              </a:ext>
            </a:extLst>
          </p:cNvPr>
          <p:cNvSpPr txBox="1"/>
          <p:nvPr/>
        </p:nvSpPr>
        <p:spPr>
          <a:xfrm>
            <a:off x="561975" y="96321"/>
            <a:ext cx="3114675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신규 캐릭터 외형</a:t>
            </a:r>
          </a:p>
        </p:txBody>
      </p:sp>
      <p:pic>
        <p:nvPicPr>
          <p:cNvPr id="2050" name="Picture 2" descr="우선순위 본 | 언리얼 엔진 문서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600" b="95680" l="43508" r="87653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3688" t="7840" r="12217" b="4480"/>
          <a:stretch/>
        </p:blipFill>
        <p:spPr bwMode="auto">
          <a:xfrm>
            <a:off x="4265740" y="1397794"/>
            <a:ext cx="3660520" cy="4457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AC9403DC-7AA1-4B98-9CEE-BBC2AD0BDF48}"/>
              </a:ext>
            </a:extLst>
          </p:cNvPr>
          <p:cNvCxnSpPr>
            <a:cxnSpLocks/>
            <a:stCxn id="15" idx="3"/>
          </p:cNvCxnSpPr>
          <p:nvPr/>
        </p:nvCxnSpPr>
        <p:spPr>
          <a:xfrm>
            <a:off x="3390900" y="3079693"/>
            <a:ext cx="2352675" cy="123842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EE91219-2CA6-4E14-BD1C-05E63ED9F5F1}"/>
              </a:ext>
            </a:extLst>
          </p:cNvPr>
          <p:cNvSpPr/>
          <p:nvPr/>
        </p:nvSpPr>
        <p:spPr>
          <a:xfrm>
            <a:off x="850448" y="2539886"/>
            <a:ext cx="2540452" cy="1079614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하반신</a:t>
            </a:r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군데 군데 피와 먼지가 묻어 있는 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전투복 하의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309026D1-EACA-4160-B496-E6DF5A64CAD3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448427" y="4073980"/>
            <a:ext cx="2352673" cy="13862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EF7EE2A-2B0D-4945-940C-439ACC000012}"/>
              </a:ext>
            </a:extLst>
          </p:cNvPr>
          <p:cNvSpPr/>
          <p:nvPr/>
        </p:nvSpPr>
        <p:spPr>
          <a:xfrm>
            <a:off x="8801100" y="3429000"/>
            <a:ext cx="2771775" cy="1289959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신발</a:t>
            </a:r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기본적으로 검정색 전투화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먼지가 묻어 있으며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끈이 느슨하게 풀려 있음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3074" name="Picture 2" descr="전투화끈/군화끈/신발끈 - 800원 | 택티컬아웃도어 넷피엑스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0016" y="4749864"/>
            <a:ext cx="1235012" cy="1235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3709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63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F03C84D7-E16E-4A5D-A571-C056B6149E19}"/>
              </a:ext>
            </a:extLst>
          </p:cNvPr>
          <p:cNvSpPr/>
          <p:nvPr/>
        </p:nvSpPr>
        <p:spPr>
          <a:xfrm>
            <a:off x="1" y="1268414"/>
            <a:ext cx="12192000" cy="4716462"/>
          </a:xfrm>
          <a:prstGeom prst="rect">
            <a:avLst/>
          </a:prstGeom>
          <a:solidFill>
            <a:srgbClr val="57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6096000" y="2362836"/>
            <a:ext cx="6096000" cy="25276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>
                <a:solidFill>
                  <a:srgbClr val="FFFF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이별 그리고 이 세계</a:t>
            </a:r>
            <a:endParaRPr lang="en-US" altLang="ko-KR" sz="3200" dirty="0">
              <a:solidFill>
                <a:srgbClr val="FFFF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5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태어나자마자 버려져 전쟁터에서 자란 그는 전장이 집이었고</a:t>
            </a:r>
            <a:r>
              <a:rPr lang="en-US" altLang="ko-KR" sz="105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05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동료들이 가족이었다</a:t>
            </a:r>
            <a:r>
              <a:rPr lang="en-US" altLang="ko-KR" sz="105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05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하지만 가혹한 전장에서 살아남는 동료들은 극소수였고</a:t>
            </a:r>
            <a:r>
              <a:rPr lang="en-US" altLang="ko-KR" sz="105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ko-KR" altLang="en-US" sz="105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 극소수의 동료들 마저 반복되는 전장 속에서 죽어갔다</a:t>
            </a:r>
            <a:r>
              <a:rPr lang="en-US" altLang="ko-KR" sz="105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05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이러한 상황에 그는 정신적으로도 육체적으로도 지쳐 버렸다</a:t>
            </a:r>
            <a:r>
              <a:rPr lang="en-US" altLang="ko-KR" sz="105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05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완전히 지쳐버린 그는 적이 폭격을 가한다는 정보를 듣고도 피하지 않았다</a:t>
            </a:r>
            <a:r>
              <a:rPr lang="en-US" altLang="ko-KR" sz="105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05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곧 폭격이 가해졌고</a:t>
            </a:r>
            <a:r>
              <a:rPr lang="en-US" altLang="ko-KR" sz="105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05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그는 폭격 속에서 동료들을 만나길 빌었지만 폭격이 끝났을 때</a:t>
            </a:r>
            <a:r>
              <a:rPr lang="en-US" altLang="ko-KR" sz="105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ko-KR" altLang="en-US" sz="105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그는 전혀 다른 세계에 떨어져 있었다</a:t>
            </a:r>
            <a:r>
              <a:rPr lang="en-US" altLang="ko-KR" sz="105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ko-KR" altLang="en-US" sz="105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41D9335-50FA-405A-A6CE-4E67FBB4D783}"/>
              </a:ext>
            </a:extLst>
          </p:cNvPr>
          <p:cNvSpPr/>
          <p:nvPr/>
        </p:nvSpPr>
        <p:spPr>
          <a:xfrm>
            <a:off x="0" y="0"/>
            <a:ext cx="561975" cy="561975"/>
          </a:xfrm>
          <a:prstGeom prst="rect">
            <a:avLst/>
          </a:prstGeom>
          <a:solidFill>
            <a:srgbClr val="57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8</a:t>
            </a:r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DE6EFC-4A69-4FCC-8B2C-66F4CD58F98F}"/>
              </a:ext>
            </a:extLst>
          </p:cNvPr>
          <p:cNvSpPr txBox="1"/>
          <p:nvPr/>
        </p:nvSpPr>
        <p:spPr>
          <a:xfrm>
            <a:off x="561975" y="96321"/>
            <a:ext cx="3114675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신규 캐릭터 스토리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A63B5D8-758F-4F64-ABC2-F4E2864B8D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33" r="16033"/>
          <a:stretch/>
        </p:blipFill>
        <p:spPr>
          <a:xfrm>
            <a:off x="1069012" y="2517112"/>
            <a:ext cx="3600000" cy="2219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254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63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20B675DC-5B0D-492F-8A73-F4F1B1891D27}"/>
              </a:ext>
            </a:extLst>
          </p:cNvPr>
          <p:cNvSpPr/>
          <p:nvPr/>
        </p:nvSpPr>
        <p:spPr>
          <a:xfrm>
            <a:off x="1" y="1268414"/>
            <a:ext cx="12192000" cy="4716462"/>
          </a:xfrm>
          <a:prstGeom prst="rect">
            <a:avLst/>
          </a:prstGeom>
          <a:solidFill>
            <a:srgbClr val="57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41D9335-50FA-405A-A6CE-4E67FBB4D783}"/>
              </a:ext>
            </a:extLst>
          </p:cNvPr>
          <p:cNvSpPr/>
          <p:nvPr/>
        </p:nvSpPr>
        <p:spPr>
          <a:xfrm>
            <a:off x="0" y="0"/>
            <a:ext cx="561975" cy="561975"/>
          </a:xfrm>
          <a:prstGeom prst="rect">
            <a:avLst/>
          </a:prstGeom>
          <a:solidFill>
            <a:srgbClr val="57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8</a:t>
            </a:r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DE6EFC-4A69-4FCC-8B2C-66F4CD58F98F}"/>
              </a:ext>
            </a:extLst>
          </p:cNvPr>
          <p:cNvSpPr txBox="1"/>
          <p:nvPr/>
        </p:nvSpPr>
        <p:spPr>
          <a:xfrm>
            <a:off x="561975" y="96321"/>
            <a:ext cx="3114675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신규 캐릭터 스토리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095999" y="2484024"/>
            <a:ext cx="6096000" cy="22852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>
                <a:solidFill>
                  <a:srgbClr val="FFFF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새로운 이름</a:t>
            </a:r>
            <a:endParaRPr lang="en-US" altLang="ko-KR" sz="3200" dirty="0">
              <a:solidFill>
                <a:srgbClr val="FFFF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5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그가 발견된 곳은 광기의 사막으로 마침 그 곳을 지나가던 </a:t>
            </a:r>
            <a:r>
              <a:rPr lang="ko-KR" altLang="en-US" sz="105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마빈에</a:t>
            </a:r>
            <a:r>
              <a:rPr lang="ko-KR" altLang="en-US" sz="105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의해 구해졌다</a:t>
            </a:r>
            <a:r>
              <a:rPr lang="en-US" altLang="ko-KR" sz="105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05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마빈은</a:t>
            </a:r>
            <a:r>
              <a:rPr lang="ko-KR" altLang="en-US" sz="105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몇 번이나 그의 이름을 물어보았지만 그는 괴로운 표정을 지으며 나는 그저 죄인이라 말할 뿐이었다</a:t>
            </a:r>
            <a:r>
              <a:rPr lang="en-US" altLang="ko-KR" sz="105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05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그는 한동안 </a:t>
            </a:r>
            <a:r>
              <a:rPr lang="ko-KR" altLang="en-US" sz="105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마빈과</a:t>
            </a:r>
            <a:r>
              <a:rPr lang="ko-KR" altLang="en-US" sz="105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함께 행동하며 </a:t>
            </a:r>
            <a:r>
              <a:rPr lang="ko-KR" altLang="en-US" sz="105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마빈이</a:t>
            </a:r>
            <a:r>
              <a:rPr lang="ko-KR" altLang="en-US" sz="105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소중한 것을 부수지 않기 위해 노력하는 것을 계속 지켜 보았다</a:t>
            </a:r>
            <a:r>
              <a:rPr lang="en-US" altLang="ko-KR" sz="105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05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그러면서 그는 깨달았다</a:t>
            </a:r>
            <a:r>
              <a:rPr lang="en-US" altLang="ko-KR" sz="105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05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더 이상 동료들을 잃지 않기 위해서 더 노력하겠다고</a:t>
            </a:r>
            <a:r>
              <a:rPr lang="en-US" altLang="ko-KR" sz="105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05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그리고 그동안 나는 나태 해서 지키지 못했다고</a:t>
            </a:r>
            <a:r>
              <a:rPr lang="en-US" altLang="ko-KR" sz="105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05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다짐을 잊지 않기 위해 그는 이 세계에서 </a:t>
            </a:r>
            <a:r>
              <a:rPr lang="ko-KR" altLang="en-US" sz="105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슬로스라는</a:t>
            </a:r>
            <a:r>
              <a:rPr lang="ko-KR" altLang="en-US" sz="105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이름으로 살아가기로 결정한다</a:t>
            </a:r>
            <a:r>
              <a:rPr lang="en-US" altLang="ko-KR" sz="105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pic>
        <p:nvPicPr>
          <p:cNvPr id="1026" name="Picture 2" descr="스크랩] 의인은 일곱번 넘어져도 다시 일어나려니와 - 동영상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8207" y="2517845"/>
            <a:ext cx="3319916" cy="221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6552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63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>
            <a:extLst>
              <a:ext uri="{FF2B5EF4-FFF2-40B4-BE49-F238E27FC236}">
                <a16:creationId xmlns:a16="http://schemas.microsoft.com/office/drawing/2014/main" id="{C53FBF39-82E0-4493-90A9-389E04DC2ACD}"/>
              </a:ext>
            </a:extLst>
          </p:cNvPr>
          <p:cNvSpPr/>
          <p:nvPr/>
        </p:nvSpPr>
        <p:spPr>
          <a:xfrm>
            <a:off x="1" y="1268414"/>
            <a:ext cx="12192000" cy="4716462"/>
          </a:xfrm>
          <a:prstGeom prst="rect">
            <a:avLst/>
          </a:prstGeom>
          <a:solidFill>
            <a:srgbClr val="57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FFFF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	1. </a:t>
            </a:r>
            <a:r>
              <a:rPr lang="ko-KR" altLang="en-US" dirty="0">
                <a:solidFill>
                  <a:srgbClr val="FFFF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캐릭터 </a:t>
            </a:r>
            <a:r>
              <a:rPr lang="ko-KR" altLang="en-US" dirty="0" err="1">
                <a:solidFill>
                  <a:srgbClr val="FFFF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스테이터스</a:t>
            </a:r>
            <a:endParaRPr lang="en-US" altLang="ko-KR" dirty="0">
              <a:solidFill>
                <a:srgbClr val="FFFF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  *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공격력</a:t>
            </a: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체력</a:t>
            </a: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방어력</a:t>
            </a: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피해 감소 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     4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가지의 수치는 기존 유니크 탱커 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    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캐릭터를 기준으로 하되</a:t>
            </a: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공격력과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   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방어력의 비율은 크레이그를 참고하여 설정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8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FFFF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	2. </a:t>
            </a:r>
            <a:r>
              <a:rPr lang="ko-KR" altLang="en-US" dirty="0">
                <a:solidFill>
                  <a:srgbClr val="FFFF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파티 버프</a:t>
            </a:r>
            <a:endParaRPr lang="en-US" altLang="ko-KR" dirty="0">
              <a:solidFill>
                <a:srgbClr val="FFFF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  *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파티 시너지와 컨셉을 살려 파티 버프 설정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020FECD6-400D-4C4E-9254-7E246C1B7D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4625" y="1609742"/>
            <a:ext cx="5121084" cy="3621338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BD32CF42-B24B-4AA9-8FA2-1F17BFC2A361}"/>
              </a:ext>
            </a:extLst>
          </p:cNvPr>
          <p:cNvSpPr/>
          <p:nvPr/>
        </p:nvSpPr>
        <p:spPr>
          <a:xfrm>
            <a:off x="0" y="0"/>
            <a:ext cx="561975" cy="561975"/>
          </a:xfrm>
          <a:prstGeom prst="rect">
            <a:avLst/>
          </a:prstGeom>
          <a:solidFill>
            <a:srgbClr val="57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9</a:t>
            </a:r>
            <a:endParaRPr lang="ko-KR" altLang="en-US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00D18B9-0280-47ED-9E64-AE0287AAFC27}"/>
              </a:ext>
            </a:extLst>
          </p:cNvPr>
          <p:cNvSpPr txBox="1"/>
          <p:nvPr/>
        </p:nvSpPr>
        <p:spPr>
          <a:xfrm>
            <a:off x="561975" y="96321"/>
            <a:ext cx="3114675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신규 캐릭터 보유 능력</a:t>
            </a:r>
          </a:p>
        </p:txBody>
      </p:sp>
      <p:sp>
        <p:nvSpPr>
          <p:cNvPr id="6" name="모서리가 둥근 직사각형 5"/>
          <p:cNvSpPr/>
          <p:nvPr/>
        </p:nvSpPr>
        <p:spPr>
          <a:xfrm>
            <a:off x="6180825" y="1998804"/>
            <a:ext cx="1852301" cy="1514476"/>
          </a:xfrm>
          <a:prstGeom prst="roundRect">
            <a:avLst>
              <a:gd name="adj" fmla="val 8691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/>
          <p:cNvSpPr/>
          <p:nvPr/>
        </p:nvSpPr>
        <p:spPr>
          <a:xfrm>
            <a:off x="5918888" y="1720197"/>
            <a:ext cx="371475" cy="371475"/>
          </a:xfrm>
          <a:prstGeom prst="ellipse">
            <a:avLst/>
          </a:prstGeom>
          <a:solidFill>
            <a:srgbClr val="5140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모서리가 둥근 직사각형 7"/>
          <p:cNvSpPr/>
          <p:nvPr/>
        </p:nvSpPr>
        <p:spPr>
          <a:xfrm>
            <a:off x="6180824" y="3757121"/>
            <a:ext cx="1852301" cy="762987"/>
          </a:xfrm>
          <a:prstGeom prst="roundRect">
            <a:avLst>
              <a:gd name="adj" fmla="val 8691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/>
          <p:cNvSpPr/>
          <p:nvPr/>
        </p:nvSpPr>
        <p:spPr>
          <a:xfrm>
            <a:off x="5918888" y="3420411"/>
            <a:ext cx="371475" cy="371475"/>
          </a:xfrm>
          <a:prstGeom prst="ellipse">
            <a:avLst/>
          </a:prstGeom>
          <a:solidFill>
            <a:srgbClr val="5140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62659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63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F65BD420-B240-4082-88FD-6F5A880D06E5}"/>
              </a:ext>
            </a:extLst>
          </p:cNvPr>
          <p:cNvSpPr/>
          <p:nvPr/>
        </p:nvSpPr>
        <p:spPr>
          <a:xfrm>
            <a:off x="1" y="1268414"/>
            <a:ext cx="12192000" cy="4716462"/>
          </a:xfrm>
          <a:prstGeom prst="rect">
            <a:avLst/>
          </a:prstGeom>
          <a:solidFill>
            <a:srgbClr val="57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FFFF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	3. </a:t>
            </a:r>
            <a:r>
              <a:rPr lang="ko-KR" altLang="en-US" dirty="0">
                <a:solidFill>
                  <a:srgbClr val="FFFF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착용 가능 장비</a:t>
            </a:r>
            <a:endParaRPr lang="en-US" altLang="ko-KR" dirty="0">
              <a:solidFill>
                <a:srgbClr val="FFFF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  *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공격력이 높지만</a:t>
            </a: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피해 감소 수치가 함께 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    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붙는 </a:t>
            </a:r>
            <a:r>
              <a:rPr lang="ko-KR" altLang="en-US" sz="14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건틀렛을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착용하여 탱커에게 더욱 힘을 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    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줄 수 있도록 설정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8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FFFF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	4. </a:t>
            </a:r>
            <a:r>
              <a:rPr lang="ko-KR" altLang="en-US" dirty="0">
                <a:solidFill>
                  <a:srgbClr val="FFFF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일반 공격</a:t>
            </a:r>
            <a:endParaRPr lang="en-US" altLang="ko-KR" dirty="0">
              <a:solidFill>
                <a:srgbClr val="FFFF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  *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기본 공격은 공격 시 마다 앞으로 전진하여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    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도발 범위 안으로 들어올 수 있게 하며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    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탱커의 필수 스킬인 범위 도발을 주어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    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다수의 적을 도발하여 아군의 피해를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    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덜어줄 수 있게 구성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    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전투의 함성 스킬의 범위는 </a:t>
            </a: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4x4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이며</a:t>
            </a: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    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전용 무기 장착 시 </a:t>
            </a: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5x5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 증가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B9BEC2FB-2B3F-4C2E-9C0B-C8E7004503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4625" y="1609742"/>
            <a:ext cx="5121084" cy="3621338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BD32CF42-B24B-4AA9-8FA2-1F17BFC2A361}"/>
              </a:ext>
            </a:extLst>
          </p:cNvPr>
          <p:cNvSpPr/>
          <p:nvPr/>
        </p:nvSpPr>
        <p:spPr>
          <a:xfrm>
            <a:off x="0" y="0"/>
            <a:ext cx="561975" cy="561975"/>
          </a:xfrm>
          <a:prstGeom prst="rect">
            <a:avLst/>
          </a:prstGeom>
          <a:solidFill>
            <a:srgbClr val="57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9</a:t>
            </a:r>
            <a:endParaRPr lang="ko-KR" altLang="en-US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00D18B9-0280-47ED-9E64-AE0287AAFC27}"/>
              </a:ext>
            </a:extLst>
          </p:cNvPr>
          <p:cNvSpPr txBox="1"/>
          <p:nvPr/>
        </p:nvSpPr>
        <p:spPr>
          <a:xfrm>
            <a:off x="561975" y="96321"/>
            <a:ext cx="3114675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신규 캐릭터 보유 능력</a:t>
            </a:r>
          </a:p>
        </p:txBody>
      </p:sp>
      <p:sp>
        <p:nvSpPr>
          <p:cNvPr id="6" name="모서리가 둥근 직사각형 5"/>
          <p:cNvSpPr/>
          <p:nvPr/>
        </p:nvSpPr>
        <p:spPr>
          <a:xfrm>
            <a:off x="8092176" y="2097088"/>
            <a:ext cx="2984500" cy="620373"/>
          </a:xfrm>
          <a:prstGeom prst="roundRect">
            <a:avLst>
              <a:gd name="adj" fmla="val 8691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/>
          <p:cNvSpPr/>
          <p:nvPr/>
        </p:nvSpPr>
        <p:spPr>
          <a:xfrm>
            <a:off x="7906437" y="1853165"/>
            <a:ext cx="371475" cy="371475"/>
          </a:xfrm>
          <a:prstGeom prst="ellipse">
            <a:avLst/>
          </a:prstGeom>
          <a:solidFill>
            <a:srgbClr val="5140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모서리가 둥근 직사각형 7"/>
          <p:cNvSpPr/>
          <p:nvPr/>
        </p:nvSpPr>
        <p:spPr>
          <a:xfrm>
            <a:off x="8092176" y="2748942"/>
            <a:ext cx="2984500" cy="584469"/>
          </a:xfrm>
          <a:prstGeom prst="roundRect">
            <a:avLst>
              <a:gd name="adj" fmla="val 8691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/>
          <p:cNvSpPr/>
          <p:nvPr/>
        </p:nvSpPr>
        <p:spPr>
          <a:xfrm>
            <a:off x="7906438" y="2468313"/>
            <a:ext cx="371475" cy="371475"/>
          </a:xfrm>
          <a:prstGeom prst="ellipse">
            <a:avLst/>
          </a:prstGeom>
          <a:solidFill>
            <a:srgbClr val="5140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</a:t>
            </a:r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1882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63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9D516E27-68A5-4D49-8EDD-9330530DA12C}"/>
              </a:ext>
            </a:extLst>
          </p:cNvPr>
          <p:cNvSpPr/>
          <p:nvPr/>
        </p:nvSpPr>
        <p:spPr>
          <a:xfrm>
            <a:off x="1" y="1268414"/>
            <a:ext cx="12192000" cy="4716462"/>
          </a:xfrm>
          <a:prstGeom prst="rect">
            <a:avLst/>
          </a:prstGeom>
          <a:solidFill>
            <a:srgbClr val="57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FFFF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	5. </a:t>
            </a:r>
            <a:r>
              <a:rPr lang="ko-KR" altLang="en-US" dirty="0">
                <a:solidFill>
                  <a:srgbClr val="FFFF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연계기</a:t>
            </a:r>
            <a:endParaRPr lang="en-US" altLang="ko-KR" dirty="0">
              <a:solidFill>
                <a:srgbClr val="FFFF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</a:t>
            </a: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* </a:t>
            </a:r>
            <a:r>
              <a:rPr lang="ko-KR" altLang="en-US" sz="14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주로 </a:t>
            </a:r>
            <a:r>
              <a:rPr lang="en-US" altLang="ko-KR" sz="14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AI</a:t>
            </a:r>
            <a:r>
              <a:rPr lang="ko-KR" altLang="en-US" sz="14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 사용 하기 때문에</a:t>
            </a:r>
            <a:endParaRPr lang="en-US" altLang="ko-KR" sz="1400" dirty="0" smtClean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 </a:t>
            </a:r>
            <a:r>
              <a:rPr lang="en-US" altLang="ko-KR" sz="14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</a:t>
            </a:r>
            <a:r>
              <a:rPr lang="ko-KR" altLang="en-US" sz="14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타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지속성 캐릭터와의 </a:t>
            </a:r>
            <a:r>
              <a:rPr lang="ko-KR" altLang="en-US" sz="14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연계기가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4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이어지기 쉽게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설정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8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FFFF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	6. </a:t>
            </a:r>
            <a:r>
              <a:rPr lang="ko-KR" altLang="en-US" dirty="0">
                <a:solidFill>
                  <a:srgbClr val="FFFF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특수 능력</a:t>
            </a:r>
            <a:endParaRPr lang="en-US" altLang="ko-KR" dirty="0">
              <a:solidFill>
                <a:srgbClr val="FFFF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  * </a:t>
            </a:r>
            <a:r>
              <a:rPr lang="ko-KR" altLang="en-US" sz="14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살아있는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팀원의 수에 비례하여 방어력을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    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증가 시켜 </a:t>
            </a:r>
            <a:r>
              <a:rPr lang="ko-KR" altLang="en-US" sz="14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전열에서 더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오래 버틸 수 있게 설계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6E9EA1E6-928E-4D54-A6A6-6BDC3C7D0D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4625" y="1609742"/>
            <a:ext cx="5121084" cy="3621338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BD32CF42-B24B-4AA9-8FA2-1F17BFC2A361}"/>
              </a:ext>
            </a:extLst>
          </p:cNvPr>
          <p:cNvSpPr/>
          <p:nvPr/>
        </p:nvSpPr>
        <p:spPr>
          <a:xfrm>
            <a:off x="0" y="0"/>
            <a:ext cx="561975" cy="561975"/>
          </a:xfrm>
          <a:prstGeom prst="rect">
            <a:avLst/>
          </a:prstGeom>
          <a:solidFill>
            <a:srgbClr val="57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9</a:t>
            </a:r>
            <a:endParaRPr lang="ko-KR" altLang="en-US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00D18B9-0280-47ED-9E64-AE0287AAFC27}"/>
              </a:ext>
            </a:extLst>
          </p:cNvPr>
          <p:cNvSpPr txBox="1"/>
          <p:nvPr/>
        </p:nvSpPr>
        <p:spPr>
          <a:xfrm>
            <a:off x="561975" y="96321"/>
            <a:ext cx="3114675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신규 캐릭터 보유 능력</a:t>
            </a:r>
          </a:p>
        </p:txBody>
      </p:sp>
      <p:sp>
        <p:nvSpPr>
          <p:cNvPr id="8" name="모서리가 둥근 직사각형 7"/>
          <p:cNvSpPr/>
          <p:nvPr/>
        </p:nvSpPr>
        <p:spPr>
          <a:xfrm>
            <a:off x="8092176" y="3357911"/>
            <a:ext cx="2984500" cy="657225"/>
          </a:xfrm>
          <a:prstGeom prst="roundRect">
            <a:avLst>
              <a:gd name="adj" fmla="val 8691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/>
          <p:cNvSpPr/>
          <p:nvPr/>
        </p:nvSpPr>
        <p:spPr>
          <a:xfrm>
            <a:off x="7906438" y="3081095"/>
            <a:ext cx="371475" cy="371475"/>
          </a:xfrm>
          <a:prstGeom prst="ellipse">
            <a:avLst/>
          </a:prstGeom>
          <a:solidFill>
            <a:srgbClr val="5140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모서리가 둥근 직사각형 9"/>
          <p:cNvSpPr/>
          <p:nvPr/>
        </p:nvSpPr>
        <p:spPr>
          <a:xfrm>
            <a:off x="8092176" y="4281836"/>
            <a:ext cx="2984500" cy="657225"/>
          </a:xfrm>
          <a:prstGeom prst="roundRect">
            <a:avLst>
              <a:gd name="adj" fmla="val 8691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/>
        </p:nvSpPr>
        <p:spPr>
          <a:xfrm>
            <a:off x="7906438" y="4005020"/>
            <a:ext cx="371475" cy="371475"/>
          </a:xfrm>
          <a:prstGeom prst="ellipse">
            <a:avLst/>
          </a:prstGeom>
          <a:solidFill>
            <a:srgbClr val="5140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6</a:t>
            </a:r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18897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63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784CA636-BBF2-4F30-91C4-962B546E59B3}"/>
              </a:ext>
            </a:extLst>
          </p:cNvPr>
          <p:cNvSpPr/>
          <p:nvPr/>
        </p:nvSpPr>
        <p:spPr>
          <a:xfrm>
            <a:off x="1" y="1268414"/>
            <a:ext cx="12192000" cy="4716462"/>
          </a:xfrm>
          <a:prstGeom prst="rect">
            <a:avLst/>
          </a:prstGeom>
          <a:solidFill>
            <a:srgbClr val="57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FFFF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	1. </a:t>
            </a:r>
            <a:r>
              <a:rPr lang="ko-KR" altLang="en-US" dirty="0">
                <a:solidFill>
                  <a:srgbClr val="FFFF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무기 종류</a:t>
            </a:r>
            <a:endParaRPr lang="en-US" altLang="ko-KR" dirty="0">
              <a:solidFill>
                <a:srgbClr val="FFFF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  *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타 무기에는 잘 붙지 않는 옵션인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    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피해 감소가 탱커에게는 잘 어울리는 옵션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    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이기 때문에 </a:t>
            </a:r>
            <a:r>
              <a:rPr lang="ko-KR" altLang="en-US" sz="14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건틀렛으로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설정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FFFF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	2. </a:t>
            </a:r>
            <a:r>
              <a:rPr lang="ko-KR" altLang="en-US" dirty="0">
                <a:solidFill>
                  <a:srgbClr val="FFFF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기본 옵션</a:t>
            </a:r>
            <a:endParaRPr lang="en-US" altLang="ko-KR" dirty="0">
              <a:solidFill>
                <a:srgbClr val="FFFF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  *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공격력 옵션을 최소화 하고</a:t>
            </a: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강인함에 관련된 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옵션을 극대화 하여 탱커에 알맞게끔 설정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8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FFFF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	3. </a:t>
            </a:r>
            <a:r>
              <a:rPr lang="ko-KR" altLang="en-US" dirty="0">
                <a:solidFill>
                  <a:srgbClr val="FFFF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전용 무기 효과</a:t>
            </a:r>
            <a:endParaRPr lang="en-US" altLang="ko-KR" dirty="0">
              <a:solidFill>
                <a:srgbClr val="FFFF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  *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타 탱커들과 똑같은 범위의 도발을</a:t>
            </a: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더 강화 시켜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   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탱커로서 입지를 다질 수 있게 설정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012EAF7E-9FDB-4544-918C-9C7C74549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549040"/>
            <a:ext cx="5193664" cy="375992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F95BE0E9-4253-4EAD-A307-A1903F418235}"/>
              </a:ext>
            </a:extLst>
          </p:cNvPr>
          <p:cNvSpPr/>
          <p:nvPr/>
        </p:nvSpPr>
        <p:spPr>
          <a:xfrm>
            <a:off x="0" y="0"/>
            <a:ext cx="561975" cy="561975"/>
          </a:xfrm>
          <a:prstGeom prst="rect">
            <a:avLst/>
          </a:prstGeom>
          <a:solidFill>
            <a:srgbClr val="57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10</a:t>
            </a:r>
            <a:endParaRPr lang="ko-KR" altLang="en-US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2FD440-C732-4119-97D8-5E3691D31A9E}"/>
              </a:ext>
            </a:extLst>
          </p:cNvPr>
          <p:cNvSpPr txBox="1"/>
          <p:nvPr/>
        </p:nvSpPr>
        <p:spPr>
          <a:xfrm>
            <a:off x="561975" y="96321"/>
            <a:ext cx="3114675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신규 캐릭터 전용 무기</a:t>
            </a:r>
          </a:p>
        </p:txBody>
      </p:sp>
      <p:sp>
        <p:nvSpPr>
          <p:cNvPr id="7" name="모서리가 둥근 직사각형 5">
            <a:extLst>
              <a:ext uri="{FF2B5EF4-FFF2-40B4-BE49-F238E27FC236}">
                <a16:creationId xmlns:a16="http://schemas.microsoft.com/office/drawing/2014/main" id="{43F6C39A-192D-4988-8E15-9505468215A3}"/>
              </a:ext>
            </a:extLst>
          </p:cNvPr>
          <p:cNvSpPr/>
          <p:nvPr/>
        </p:nvSpPr>
        <p:spPr>
          <a:xfrm>
            <a:off x="6718301" y="2139950"/>
            <a:ext cx="520700" cy="276225"/>
          </a:xfrm>
          <a:prstGeom prst="roundRect">
            <a:avLst>
              <a:gd name="adj" fmla="val 8691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8A6F7126-97BD-43B7-A834-9A3C4664949E}"/>
              </a:ext>
            </a:extLst>
          </p:cNvPr>
          <p:cNvSpPr/>
          <p:nvPr/>
        </p:nvSpPr>
        <p:spPr>
          <a:xfrm>
            <a:off x="6477579" y="1837672"/>
            <a:ext cx="371475" cy="371475"/>
          </a:xfrm>
          <a:prstGeom prst="ellipse">
            <a:avLst/>
          </a:prstGeom>
          <a:solidFill>
            <a:srgbClr val="5140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9" name="모서리가 둥근 직사각형 5">
            <a:extLst>
              <a:ext uri="{FF2B5EF4-FFF2-40B4-BE49-F238E27FC236}">
                <a16:creationId xmlns:a16="http://schemas.microsoft.com/office/drawing/2014/main" id="{D280C586-D5AD-4D03-87B1-6C37E1DC09E2}"/>
              </a:ext>
            </a:extLst>
          </p:cNvPr>
          <p:cNvSpPr/>
          <p:nvPr/>
        </p:nvSpPr>
        <p:spPr>
          <a:xfrm>
            <a:off x="6197600" y="2432050"/>
            <a:ext cx="2435859" cy="1256030"/>
          </a:xfrm>
          <a:prstGeom prst="roundRect">
            <a:avLst>
              <a:gd name="adj" fmla="val 8691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3AB01E0F-EB6B-4CF7-B474-D755269108DB}"/>
              </a:ext>
            </a:extLst>
          </p:cNvPr>
          <p:cNvSpPr/>
          <p:nvPr/>
        </p:nvSpPr>
        <p:spPr>
          <a:xfrm>
            <a:off x="5956908" y="2223452"/>
            <a:ext cx="371475" cy="371475"/>
          </a:xfrm>
          <a:prstGeom prst="ellipse">
            <a:avLst/>
          </a:prstGeom>
          <a:solidFill>
            <a:srgbClr val="5140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모서리가 둥근 직사각형 5">
            <a:extLst>
              <a:ext uri="{FF2B5EF4-FFF2-40B4-BE49-F238E27FC236}">
                <a16:creationId xmlns:a16="http://schemas.microsoft.com/office/drawing/2014/main" id="{3834F612-B75C-4C04-9C05-3E8132C929D7}"/>
              </a:ext>
            </a:extLst>
          </p:cNvPr>
          <p:cNvSpPr/>
          <p:nvPr/>
        </p:nvSpPr>
        <p:spPr>
          <a:xfrm>
            <a:off x="6197600" y="3703956"/>
            <a:ext cx="2435859" cy="525144"/>
          </a:xfrm>
          <a:prstGeom prst="roundRect">
            <a:avLst>
              <a:gd name="adj" fmla="val 8691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54546185-B927-4B92-8BA9-D488FAD8D665}"/>
              </a:ext>
            </a:extLst>
          </p:cNvPr>
          <p:cNvSpPr/>
          <p:nvPr/>
        </p:nvSpPr>
        <p:spPr>
          <a:xfrm>
            <a:off x="5956907" y="3487421"/>
            <a:ext cx="371475" cy="371475"/>
          </a:xfrm>
          <a:prstGeom prst="ellipse">
            <a:avLst/>
          </a:prstGeom>
          <a:solidFill>
            <a:srgbClr val="5140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25361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63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F35D598D-A4A2-40EB-8684-5A73C70B6E87}"/>
              </a:ext>
            </a:extLst>
          </p:cNvPr>
          <p:cNvSpPr/>
          <p:nvPr/>
        </p:nvSpPr>
        <p:spPr>
          <a:xfrm>
            <a:off x="1" y="1268414"/>
            <a:ext cx="12192000" cy="4716462"/>
          </a:xfrm>
          <a:prstGeom prst="rect">
            <a:avLst/>
          </a:prstGeom>
          <a:solidFill>
            <a:srgbClr val="57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FFFF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	4. 5</a:t>
            </a:r>
            <a:r>
              <a:rPr lang="ko-KR" altLang="en-US" dirty="0">
                <a:solidFill>
                  <a:srgbClr val="FFFF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초월 시 부가 옵션</a:t>
            </a:r>
            <a:endParaRPr lang="en-US" altLang="ko-KR" dirty="0">
              <a:solidFill>
                <a:srgbClr val="FFFF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  * 5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초월 시 얻는 옵션을 방어력으로 설정하여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    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초월 하며 더 단단한 탱커로 발돋움 가능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8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FFFF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	5. </a:t>
            </a:r>
            <a:r>
              <a:rPr lang="ko-KR" altLang="en-US" dirty="0">
                <a:solidFill>
                  <a:srgbClr val="FFFF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보조 옵션</a:t>
            </a:r>
            <a:endParaRPr lang="en-US" altLang="ko-KR" dirty="0">
              <a:solidFill>
                <a:srgbClr val="FFFF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  *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무기 기술 충전 옵션을 주어 짧은 </a:t>
            </a:r>
            <a:r>
              <a:rPr lang="ko-KR" altLang="en-US" sz="14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쿨타임의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    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무기 스킬을 더 자주 사용하게 만들어 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    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근접한 적의 공격을 자주 끊을 수 있게 설정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8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46A36EC5-1DF5-47C7-B67B-5C44D60A76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549040"/>
            <a:ext cx="5193664" cy="375992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F95BE0E9-4253-4EAD-A307-A1903F418235}"/>
              </a:ext>
            </a:extLst>
          </p:cNvPr>
          <p:cNvSpPr/>
          <p:nvPr/>
        </p:nvSpPr>
        <p:spPr>
          <a:xfrm>
            <a:off x="0" y="0"/>
            <a:ext cx="561975" cy="561975"/>
          </a:xfrm>
          <a:prstGeom prst="rect">
            <a:avLst/>
          </a:prstGeom>
          <a:solidFill>
            <a:srgbClr val="57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10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2FD440-C732-4119-97D8-5E3691D31A9E}"/>
              </a:ext>
            </a:extLst>
          </p:cNvPr>
          <p:cNvSpPr txBox="1"/>
          <p:nvPr/>
        </p:nvSpPr>
        <p:spPr>
          <a:xfrm>
            <a:off x="561975" y="96321"/>
            <a:ext cx="3114675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신규 캐릭터 전용 무기</a:t>
            </a:r>
          </a:p>
        </p:txBody>
      </p:sp>
      <p:sp>
        <p:nvSpPr>
          <p:cNvPr id="13" name="모서리가 둥근 직사각형 5">
            <a:extLst>
              <a:ext uri="{FF2B5EF4-FFF2-40B4-BE49-F238E27FC236}">
                <a16:creationId xmlns:a16="http://schemas.microsoft.com/office/drawing/2014/main" id="{FBDB60E3-244F-446B-8E51-CFD584F585DE}"/>
              </a:ext>
            </a:extLst>
          </p:cNvPr>
          <p:cNvSpPr/>
          <p:nvPr/>
        </p:nvSpPr>
        <p:spPr>
          <a:xfrm>
            <a:off x="6207947" y="4223542"/>
            <a:ext cx="2435859" cy="284160"/>
          </a:xfrm>
          <a:prstGeom prst="roundRect">
            <a:avLst>
              <a:gd name="adj" fmla="val 8691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6D95F982-4D1F-4674-9E50-C721329A9450}"/>
              </a:ext>
            </a:extLst>
          </p:cNvPr>
          <p:cNvSpPr/>
          <p:nvPr/>
        </p:nvSpPr>
        <p:spPr>
          <a:xfrm>
            <a:off x="5979291" y="3940443"/>
            <a:ext cx="371475" cy="371475"/>
          </a:xfrm>
          <a:prstGeom prst="ellipse">
            <a:avLst/>
          </a:prstGeom>
          <a:solidFill>
            <a:srgbClr val="5140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</a:t>
            </a:r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" name="모서리가 둥근 직사각형 5">
            <a:extLst>
              <a:ext uri="{FF2B5EF4-FFF2-40B4-BE49-F238E27FC236}">
                <a16:creationId xmlns:a16="http://schemas.microsoft.com/office/drawing/2014/main" id="{E39D5AAA-0B30-4B7F-ABC6-84F2256B2583}"/>
              </a:ext>
            </a:extLst>
          </p:cNvPr>
          <p:cNvSpPr/>
          <p:nvPr/>
        </p:nvSpPr>
        <p:spPr>
          <a:xfrm>
            <a:off x="6197601" y="4601837"/>
            <a:ext cx="2446206" cy="371475"/>
          </a:xfrm>
          <a:prstGeom prst="roundRect">
            <a:avLst>
              <a:gd name="adj" fmla="val 8691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4E908E3A-9881-4FAC-AFB0-21727317D017}"/>
              </a:ext>
            </a:extLst>
          </p:cNvPr>
          <p:cNvSpPr/>
          <p:nvPr/>
        </p:nvSpPr>
        <p:spPr>
          <a:xfrm>
            <a:off x="5984054" y="4385303"/>
            <a:ext cx="371475" cy="371475"/>
          </a:xfrm>
          <a:prstGeom prst="ellipse">
            <a:avLst/>
          </a:prstGeom>
          <a:solidFill>
            <a:srgbClr val="5140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75592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63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7A9E6ECD-C724-42DC-ABB0-5BC29A5D9AF0}"/>
              </a:ext>
            </a:extLst>
          </p:cNvPr>
          <p:cNvSpPr/>
          <p:nvPr/>
        </p:nvSpPr>
        <p:spPr>
          <a:xfrm>
            <a:off x="1" y="5084763"/>
            <a:ext cx="12192000" cy="1312529"/>
          </a:xfrm>
          <a:prstGeom prst="rect">
            <a:avLst/>
          </a:prstGeom>
          <a:solidFill>
            <a:srgbClr val="57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altLang="ko-KR" sz="14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</a:t>
            </a:r>
            <a:r>
              <a:rPr lang="ko-KR" altLang="en-US" sz="14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◆ 공격 모션의 컨셉은 권투가 베이스이며</a:t>
            </a:r>
            <a:r>
              <a:rPr lang="en-US" altLang="ko-KR" sz="14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400" dirty="0" err="1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데빌메이크라이</a:t>
            </a:r>
            <a:r>
              <a:rPr lang="ko-KR" altLang="en-US" sz="14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시리즈의 베오울프</a:t>
            </a:r>
            <a:r>
              <a:rPr lang="en-US" altLang="ko-KR" sz="14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400" dirty="0" err="1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길가메쉬</a:t>
            </a:r>
            <a:r>
              <a:rPr lang="ko-KR" altLang="en-US" sz="14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같은 무기들과</a:t>
            </a:r>
            <a:endParaRPr lang="en-US" altLang="ko-KR" sz="1400" dirty="0" smtClean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</a:t>
            </a:r>
            <a:r>
              <a:rPr lang="en-US" altLang="ko-KR" sz="14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 </a:t>
            </a:r>
            <a:r>
              <a:rPr lang="ko-KR" altLang="en-US" sz="14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던전앤파이터에서 </a:t>
            </a:r>
            <a:r>
              <a:rPr lang="ko-KR" altLang="en-US" sz="1400" dirty="0" err="1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인파이터의</a:t>
            </a:r>
            <a:r>
              <a:rPr lang="ko-KR" altLang="en-US" sz="14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공격 모션을 모티브로 작업 하였습니다</a:t>
            </a:r>
            <a:r>
              <a:rPr lang="en-US" altLang="ko-KR" sz="14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D1C33DD-15F7-459C-9014-7CE8414987AE}"/>
              </a:ext>
            </a:extLst>
          </p:cNvPr>
          <p:cNvSpPr/>
          <p:nvPr/>
        </p:nvSpPr>
        <p:spPr>
          <a:xfrm>
            <a:off x="0" y="0"/>
            <a:ext cx="561975" cy="561975"/>
          </a:xfrm>
          <a:prstGeom prst="rect">
            <a:avLst/>
          </a:prstGeom>
          <a:solidFill>
            <a:srgbClr val="57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11</a:t>
            </a:r>
            <a:endParaRPr lang="ko-KR" altLang="en-US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0FA0CE-5EE3-49A9-A067-F6191896CEF4}"/>
              </a:ext>
            </a:extLst>
          </p:cNvPr>
          <p:cNvSpPr txBox="1"/>
          <p:nvPr/>
        </p:nvSpPr>
        <p:spPr>
          <a:xfrm>
            <a:off x="561975" y="96321"/>
            <a:ext cx="3114675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신규 캐릭터 공격 </a:t>
            </a:r>
            <a:r>
              <a:rPr lang="ko-KR" altLang="en-US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모션 모티브</a:t>
            </a:r>
            <a:endParaRPr lang="ko-KR" altLang="en-US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1028" name="Picture 4" descr="vw72eV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7300" y="1276033"/>
            <a:ext cx="2603500" cy="3113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t1.daumcdn.net/cfile/blog/127A9C01493121C74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69" b="89823" l="8304" r="89792">
                        <a14:foregroundMark x1="23010" y1="46521" x2="9516" y2="61163"/>
                        <a14:foregroundMark x1="8304" y1="68120" x2="8304" y2="68120"/>
                        <a14:foregroundMark x1="74048" y1="72897" x2="74048" y2="72897"/>
                        <a14:foregroundMark x1="73010" y1="72274" x2="77336" y2="72274"/>
                        <a14:foregroundMark x1="82872" y1="37175" x2="63841" y2="45275"/>
                        <a14:foregroundMark x1="86851" y1="38422" x2="86851" y2="38422"/>
                        <a14:foregroundMark x1="88235" y1="38422" x2="88235" y2="38422"/>
                        <a14:foregroundMark x1="8824" y1="62409" x2="8824" y2="62409"/>
                        <a14:foregroundMark x1="56747" y1="38629" x2="56747" y2="38629"/>
                        <a14:foregroundMark x1="8651" y1="63448" x2="8651" y2="63448"/>
                        <a14:foregroundMark x1="28201" y1="80789" x2="28201" y2="80789"/>
                        <a14:foregroundMark x1="28028" y1="79232" x2="26471" y2="83074"/>
                        <a14:foregroundMark x1="79585" y1="73209" x2="79585" y2="73209"/>
                        <a14:foregroundMark x1="65917" y1="72274" x2="70415" y2="72378"/>
                        <a14:foregroundMark x1="65571" y1="72690" x2="72318" y2="7237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4967" b="8322"/>
          <a:stretch/>
        </p:blipFill>
        <p:spPr bwMode="auto">
          <a:xfrm>
            <a:off x="6096001" y="1272540"/>
            <a:ext cx="2587576" cy="3307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045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63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5B7E1510-2AE8-4E2D-BF68-0789DA47A682}"/>
              </a:ext>
            </a:extLst>
          </p:cNvPr>
          <p:cNvSpPr/>
          <p:nvPr/>
        </p:nvSpPr>
        <p:spPr>
          <a:xfrm>
            <a:off x="0" y="0"/>
            <a:ext cx="561975" cy="561975"/>
          </a:xfrm>
          <a:prstGeom prst="rect">
            <a:avLst/>
          </a:prstGeom>
          <a:solidFill>
            <a:srgbClr val="57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  <a:endParaRPr lang="ko-KR" altLang="en-US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491F65-E84C-4747-80CD-7440D3EDD56B}"/>
              </a:ext>
            </a:extLst>
          </p:cNvPr>
          <p:cNvSpPr txBox="1"/>
          <p:nvPr/>
        </p:nvSpPr>
        <p:spPr>
          <a:xfrm>
            <a:off x="561975" y="96321"/>
            <a:ext cx="3114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기존 유니크 영웅 풀 분석</a:t>
            </a:r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1339694"/>
              </p:ext>
            </p:extLst>
          </p:nvPr>
        </p:nvGraphicFramePr>
        <p:xfrm>
          <a:off x="2076991" y="1268413"/>
          <a:ext cx="8038017" cy="3450195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893113">
                  <a:extLst>
                    <a:ext uri="{9D8B030D-6E8A-4147-A177-3AD203B41FA5}">
                      <a16:colId xmlns:a16="http://schemas.microsoft.com/office/drawing/2014/main" val="1437503449"/>
                    </a:ext>
                  </a:extLst>
                </a:gridCol>
                <a:gridCol w="893113">
                  <a:extLst>
                    <a:ext uri="{9D8B030D-6E8A-4147-A177-3AD203B41FA5}">
                      <a16:colId xmlns:a16="http://schemas.microsoft.com/office/drawing/2014/main" val="2864718913"/>
                    </a:ext>
                  </a:extLst>
                </a:gridCol>
                <a:gridCol w="893113">
                  <a:extLst>
                    <a:ext uri="{9D8B030D-6E8A-4147-A177-3AD203B41FA5}">
                      <a16:colId xmlns:a16="http://schemas.microsoft.com/office/drawing/2014/main" val="2363762473"/>
                    </a:ext>
                  </a:extLst>
                </a:gridCol>
                <a:gridCol w="893113">
                  <a:extLst>
                    <a:ext uri="{9D8B030D-6E8A-4147-A177-3AD203B41FA5}">
                      <a16:colId xmlns:a16="http://schemas.microsoft.com/office/drawing/2014/main" val="468549578"/>
                    </a:ext>
                  </a:extLst>
                </a:gridCol>
                <a:gridCol w="893113">
                  <a:extLst>
                    <a:ext uri="{9D8B030D-6E8A-4147-A177-3AD203B41FA5}">
                      <a16:colId xmlns:a16="http://schemas.microsoft.com/office/drawing/2014/main" val="1400762953"/>
                    </a:ext>
                  </a:extLst>
                </a:gridCol>
                <a:gridCol w="893113">
                  <a:extLst>
                    <a:ext uri="{9D8B030D-6E8A-4147-A177-3AD203B41FA5}">
                      <a16:colId xmlns:a16="http://schemas.microsoft.com/office/drawing/2014/main" val="1180762644"/>
                    </a:ext>
                  </a:extLst>
                </a:gridCol>
                <a:gridCol w="893113">
                  <a:extLst>
                    <a:ext uri="{9D8B030D-6E8A-4147-A177-3AD203B41FA5}">
                      <a16:colId xmlns:a16="http://schemas.microsoft.com/office/drawing/2014/main" val="872338921"/>
                    </a:ext>
                  </a:extLst>
                </a:gridCol>
                <a:gridCol w="893113">
                  <a:extLst>
                    <a:ext uri="{9D8B030D-6E8A-4147-A177-3AD203B41FA5}">
                      <a16:colId xmlns:a16="http://schemas.microsoft.com/office/drawing/2014/main" val="826674788"/>
                    </a:ext>
                  </a:extLst>
                </a:gridCol>
                <a:gridCol w="893113">
                  <a:extLst>
                    <a:ext uri="{9D8B030D-6E8A-4147-A177-3AD203B41FA5}">
                      <a16:colId xmlns:a16="http://schemas.microsoft.com/office/drawing/2014/main" val="1872630068"/>
                    </a:ext>
                  </a:extLst>
                </a:gridCol>
              </a:tblGrid>
              <a:tr h="492885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7933" marR="67933" marT="33967" marB="33967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</a:t>
                      </a:r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성 탱커</a:t>
                      </a:r>
                    </a:p>
                  </a:txBody>
                  <a:tcPr marL="67933" marR="67933" marT="33967" marB="33967" anchor="ctr" anchorCtr="1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</a:t>
                      </a:r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성 전사</a:t>
                      </a:r>
                    </a:p>
                  </a:txBody>
                  <a:tcPr marL="67933" marR="67933" marT="33967" marB="33967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</a:t>
                      </a:r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성 원거리</a:t>
                      </a:r>
                    </a:p>
                  </a:txBody>
                  <a:tcPr marL="67933" marR="67933" marT="33967" marB="33967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</a:t>
                      </a:r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성 </a:t>
                      </a:r>
                      <a:r>
                        <a:rPr lang="ko-KR" altLang="en-US" sz="1200" dirty="0" err="1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지원가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7933" marR="67933" marT="33967" marB="33967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성 탱커</a:t>
                      </a:r>
                    </a:p>
                  </a:txBody>
                  <a:tcPr marL="67933" marR="67933" marT="33967" marB="33967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성 전사</a:t>
                      </a:r>
                    </a:p>
                  </a:txBody>
                  <a:tcPr marL="67933" marR="67933" marT="33967" marB="33967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성 원거리</a:t>
                      </a:r>
                    </a:p>
                  </a:txBody>
                  <a:tcPr marL="67933" marR="67933" marT="33967" marB="33967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성 </a:t>
                      </a:r>
                      <a:r>
                        <a:rPr lang="ko-KR" altLang="en-US" sz="1200" dirty="0" err="1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지원가</a:t>
                      </a:r>
                      <a:endParaRPr lang="en-US" altLang="ko-KR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7933" marR="67933" marT="33967" marB="33967" anchor="ctr" anchorCtr="1"/>
                </a:tc>
                <a:extLst>
                  <a:ext uri="{0D108BD9-81ED-4DB2-BD59-A6C34878D82A}">
                    <a16:rowId xmlns:a16="http://schemas.microsoft.com/office/drawing/2014/main" val="3276191528"/>
                  </a:ext>
                </a:extLst>
              </a:tr>
              <a:tr h="49288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화 속성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7933" marR="67933" marT="33967" marB="33967" anchor="ctr" anchorCtr="1">
                    <a:solidFill>
                      <a:srgbClr val="D0E0D9">
                        <a:alpha val="8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7933" marR="67933" marT="33967" marB="33967" anchor="ctr" anchorCtr="1">
                    <a:solidFill>
                      <a:srgbClr val="D0E0D9">
                        <a:alpha val="8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7933" marR="67933" marT="33967" marB="33967" anchor="ctr" anchorCtr="1">
                    <a:solidFill>
                      <a:srgbClr val="D0E0D9">
                        <a:alpha val="8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7933" marR="67933" marT="33967" marB="33967" anchor="ctr" anchorCtr="1">
                    <a:solidFill>
                      <a:srgbClr val="D0E0D9">
                        <a:alpha val="8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7933" marR="67933" marT="33967" marB="33967" anchor="ctr" anchorCtr="1">
                    <a:solidFill>
                      <a:srgbClr val="D0E0D9">
                        <a:alpha val="8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7933" marR="67933" marT="33967" marB="33967" anchor="ctr" anchorCtr="1">
                    <a:solidFill>
                      <a:srgbClr val="D0E0D9">
                        <a:alpha val="8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7933" marR="67933" marT="33967" marB="33967" anchor="ctr" anchorCtr="1">
                    <a:solidFill>
                      <a:srgbClr val="D0E0D9">
                        <a:alpha val="8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7933" marR="67933" marT="33967" marB="33967" anchor="ctr" anchorCtr="1">
                    <a:solidFill>
                      <a:srgbClr val="D0E0D9">
                        <a:alpha val="8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7933" marR="67933" marT="33967" marB="33967" anchor="ctr" anchorCtr="1">
                    <a:solidFill>
                      <a:srgbClr val="D0E0D9">
                        <a:alpha val="8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0057742"/>
                  </a:ext>
                </a:extLst>
              </a:tr>
              <a:tr h="49288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수 속성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67933" marR="67933" marT="33967" marB="33967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7933" marR="67933" marT="33967" marB="33967" anchor="ctr" anchorCtr="1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7933" marR="67933" marT="33967" marB="33967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7933" marR="67933" marT="33967" marB="33967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7933" marR="67933" marT="33967" marB="33967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7933" marR="67933" marT="33967" marB="33967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7933" marR="67933" marT="33967" marB="33967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7933" marR="67933" marT="33967" marB="33967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7933" marR="67933" marT="33967" marB="33967" anchor="ctr" anchorCtr="1"/>
                </a:tc>
                <a:extLst>
                  <a:ext uri="{0D108BD9-81ED-4DB2-BD59-A6C34878D82A}">
                    <a16:rowId xmlns:a16="http://schemas.microsoft.com/office/drawing/2014/main" val="4154485660"/>
                  </a:ext>
                </a:extLst>
              </a:tr>
              <a:tr h="49288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지 속성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7933" marR="67933" marT="33967" marB="33967" anchor="ctr" anchorCtr="1">
                    <a:solidFill>
                      <a:srgbClr val="D0E0D9">
                        <a:alpha val="8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7933" marR="67933" marT="33967" marB="33967" anchor="ctr" anchorCtr="1">
                    <a:solidFill>
                      <a:srgbClr val="D0E0D9">
                        <a:alpha val="8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7933" marR="67933" marT="33967" marB="33967" anchor="ctr" anchorCtr="1">
                    <a:solidFill>
                      <a:srgbClr val="D0E0D9">
                        <a:alpha val="8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7933" marR="67933" marT="33967" marB="33967" anchor="ctr" anchorCtr="1">
                    <a:solidFill>
                      <a:srgbClr val="D0E0D9">
                        <a:alpha val="8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7933" marR="67933" marT="33967" marB="33967" anchor="ctr" anchorCtr="1">
                    <a:solidFill>
                      <a:srgbClr val="D0E0D9">
                        <a:alpha val="8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7933" marR="67933" marT="33967" marB="33967" anchor="ctr" anchorCtr="1">
                    <a:solidFill>
                      <a:srgbClr val="D0E0D9">
                        <a:alpha val="8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7933" marR="67933" marT="33967" marB="33967" anchor="ctr" anchorCtr="1">
                    <a:solidFill>
                      <a:srgbClr val="D0E0D9">
                        <a:alpha val="8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7933" marR="67933" marT="33967" marB="33967" anchor="ctr" anchorCtr="1">
                    <a:solidFill>
                      <a:srgbClr val="D0E0D9">
                        <a:alpha val="8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7933" marR="67933" marT="33967" marB="33967" anchor="ctr" anchorCtr="1">
                    <a:solidFill>
                      <a:srgbClr val="D0E0D9">
                        <a:alpha val="8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288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광 속성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67933" marR="67933" marT="33967" marB="33967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7933" marR="67933" marT="33967" marB="33967" anchor="ctr" anchorCtr="1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200" b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7933" marR="67933" marT="33967" marB="33967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200" b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7933" marR="67933" marT="33967" marB="33967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7933" marR="67933" marT="33967" marB="33967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7933" marR="67933" marT="33967" marB="33967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7933" marR="67933" marT="33967" marB="33967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7933" marR="67933" marT="33967" marB="33967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7933" marR="67933" marT="33967" marB="33967" anchor="ctr" anchorCtr="1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9288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무 속성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7933" marR="67933" marT="33967" marB="33967" anchor="ctr" anchorCtr="1">
                    <a:solidFill>
                      <a:srgbClr val="D0E0D9">
                        <a:alpha val="8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7933" marR="67933" marT="33967" marB="33967" anchor="ctr" anchorCtr="1">
                    <a:solidFill>
                      <a:srgbClr val="D0E0D9">
                        <a:alpha val="8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7933" marR="67933" marT="33967" marB="33967" anchor="ctr" anchorCtr="1">
                    <a:solidFill>
                      <a:srgbClr val="D0E0D9">
                        <a:alpha val="8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7933" marR="67933" marT="33967" marB="33967" anchor="ctr" anchorCtr="1">
                    <a:solidFill>
                      <a:srgbClr val="D0E0D9">
                        <a:alpha val="8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7933" marR="67933" marT="33967" marB="33967" anchor="ctr" anchorCtr="1">
                    <a:solidFill>
                      <a:srgbClr val="D0E0D9">
                        <a:alpha val="8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7933" marR="67933" marT="33967" marB="33967" anchor="ctr" anchorCtr="1">
                    <a:solidFill>
                      <a:srgbClr val="D0E0D9">
                        <a:alpha val="8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7933" marR="67933" marT="33967" marB="33967" anchor="ctr" anchorCtr="1">
                    <a:solidFill>
                      <a:srgbClr val="D0E0D9">
                        <a:alpha val="8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7933" marR="67933" marT="33967" marB="33967" anchor="ctr" anchorCtr="1">
                    <a:solidFill>
                      <a:srgbClr val="D0E0D9">
                        <a:alpha val="8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7933" marR="67933" marT="33967" marB="33967" anchor="ctr" anchorCtr="1">
                    <a:solidFill>
                      <a:srgbClr val="D0E0D9">
                        <a:alpha val="8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9288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암 속성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67933" marR="67933" marT="33967" marB="33967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7933" marR="67933" marT="33967" marB="33967" anchor="ctr" anchorCtr="1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7933" marR="67933" marT="33967" marB="33967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7933" marR="67933" marT="33967" marB="33967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7933" marR="67933" marT="33967" marB="33967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7933" marR="67933" marT="33967" marB="33967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7933" marR="67933" marT="33967" marB="33967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7933" marR="67933" marT="33967" marB="33967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7933" marR="67933" marT="33967" marB="33967" anchor="ctr" anchorCtr="1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9" name="직사각형 8">
            <a:extLst>
              <a:ext uri="{FF2B5EF4-FFF2-40B4-BE49-F238E27FC236}">
                <a16:creationId xmlns:a16="http://schemas.microsoft.com/office/drawing/2014/main" id="{CF87266B-A790-4E6B-BB9F-C3D1F8852E75}"/>
              </a:ext>
            </a:extLst>
          </p:cNvPr>
          <p:cNvSpPr/>
          <p:nvPr/>
        </p:nvSpPr>
        <p:spPr>
          <a:xfrm>
            <a:off x="1" y="5084767"/>
            <a:ext cx="12192000" cy="1312525"/>
          </a:xfrm>
          <a:prstGeom prst="rect">
            <a:avLst/>
          </a:prstGeom>
          <a:solidFill>
            <a:srgbClr val="57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4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◆ 전체 유니크 영웅의 포지션 별 영웅 현황을 보아</a:t>
            </a: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4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화 속성과 지 속성의 포지션 밸런스가 가장 맞지 않음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3671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63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7A9E6ECD-C724-42DC-ABB0-5BC29A5D9AF0}"/>
              </a:ext>
            </a:extLst>
          </p:cNvPr>
          <p:cNvSpPr/>
          <p:nvPr/>
        </p:nvSpPr>
        <p:spPr>
          <a:xfrm>
            <a:off x="1" y="5084763"/>
            <a:ext cx="12192000" cy="1312529"/>
          </a:xfrm>
          <a:prstGeom prst="rect">
            <a:avLst/>
          </a:prstGeom>
          <a:solidFill>
            <a:srgbClr val="57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	</a:t>
            </a:r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기본 공격 모션</a:t>
            </a:r>
            <a:endParaRPr lang="en-US" altLang="ko-KR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1.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오른손 잽 </a:t>
            </a: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공격 대상에게 </a:t>
            </a:r>
            <a:r>
              <a:rPr lang="ko-KR" altLang="en-US" sz="14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스탭을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내딛으며 빠르게 공격하는 모션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2.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왼손 스트레이트 </a:t>
            </a: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제자리에 멈춰 공격 대상에게 공격하는 </a:t>
            </a:r>
            <a:r>
              <a:rPr lang="ko-KR" altLang="en-US" sz="14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모션</a:t>
            </a:r>
            <a:endParaRPr lang="en-US" altLang="ko-KR" sz="1400" dirty="0" smtClean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◆</a:t>
            </a:r>
            <a:r>
              <a:rPr lang="en-US" altLang="ko-KR" sz="14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1</a:t>
            </a:r>
            <a:r>
              <a:rPr lang="en-US" altLang="ko-KR" sz="14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2</a:t>
            </a:r>
            <a:r>
              <a:rPr lang="ko-KR" altLang="en-US" sz="14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의 모션이 반복되며 공격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D1C33DD-15F7-459C-9014-7CE8414987AE}"/>
              </a:ext>
            </a:extLst>
          </p:cNvPr>
          <p:cNvSpPr/>
          <p:nvPr/>
        </p:nvSpPr>
        <p:spPr>
          <a:xfrm>
            <a:off x="0" y="0"/>
            <a:ext cx="561975" cy="561975"/>
          </a:xfrm>
          <a:prstGeom prst="rect">
            <a:avLst/>
          </a:prstGeom>
          <a:solidFill>
            <a:srgbClr val="57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11</a:t>
            </a:r>
            <a:endParaRPr lang="ko-KR" altLang="en-US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0FA0CE-5EE3-49A9-A067-F6191896CEF4}"/>
              </a:ext>
            </a:extLst>
          </p:cNvPr>
          <p:cNvSpPr txBox="1"/>
          <p:nvPr/>
        </p:nvSpPr>
        <p:spPr>
          <a:xfrm>
            <a:off x="561975" y="96321"/>
            <a:ext cx="3114675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신규 캐릭터 공격 모션</a:t>
            </a:r>
          </a:p>
        </p:txBody>
      </p:sp>
      <p:grpSp>
        <p:nvGrpSpPr>
          <p:cNvPr id="2" name="그룹 1"/>
          <p:cNvGrpSpPr/>
          <p:nvPr/>
        </p:nvGrpSpPr>
        <p:grpSpPr>
          <a:xfrm>
            <a:off x="2766250" y="1276074"/>
            <a:ext cx="6659499" cy="2981176"/>
            <a:chOff x="2428756" y="2035219"/>
            <a:chExt cx="4714994" cy="2085976"/>
          </a:xfrm>
        </p:grpSpPr>
        <p:pic>
          <p:nvPicPr>
            <p:cNvPr id="3074" name="Picture 2" descr="https://upload.wikimedia.org/wikipedia/commons/thumb/f/f5/Jab4.jpg/220px-Jab4.jp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8756" y="2035219"/>
              <a:ext cx="2095500" cy="20859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78" name="Picture 6" descr="https://upload.wikimedia.org/wikipedia/commons/thumb/3/3c/Bloc_%C3%A9paule1.jpg/220px-Bloc_%C3%A9paule1.jp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48250" y="2035219"/>
              <a:ext cx="2095500" cy="20859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8" name="타원 7"/>
          <p:cNvSpPr/>
          <p:nvPr/>
        </p:nvSpPr>
        <p:spPr>
          <a:xfrm>
            <a:off x="6280308" y="1082675"/>
            <a:ext cx="371475" cy="371475"/>
          </a:xfrm>
          <a:prstGeom prst="ellipse">
            <a:avLst/>
          </a:prstGeom>
          <a:solidFill>
            <a:srgbClr val="5140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9" name="타원 8"/>
          <p:cNvSpPr/>
          <p:nvPr/>
        </p:nvSpPr>
        <p:spPr>
          <a:xfrm>
            <a:off x="2580512" y="1082675"/>
            <a:ext cx="371475" cy="371475"/>
          </a:xfrm>
          <a:prstGeom prst="ellipse">
            <a:avLst/>
          </a:prstGeom>
          <a:solidFill>
            <a:srgbClr val="5140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69707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63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F35D598D-A4A2-40EB-8684-5A73C70B6E87}"/>
              </a:ext>
            </a:extLst>
          </p:cNvPr>
          <p:cNvSpPr/>
          <p:nvPr/>
        </p:nvSpPr>
        <p:spPr>
          <a:xfrm>
            <a:off x="1" y="5084763"/>
            <a:ext cx="12192000" cy="1312529"/>
          </a:xfrm>
          <a:prstGeom prst="rect">
            <a:avLst/>
          </a:prstGeom>
          <a:solidFill>
            <a:srgbClr val="57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	</a:t>
            </a:r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전용 무기 스킬 공격 모션</a:t>
            </a:r>
            <a:endParaRPr lang="en-US" altLang="ko-KR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◆ </a:t>
            </a:r>
            <a:r>
              <a:rPr lang="ko-KR" altLang="en-US" sz="14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적에게 접근하여 오른팔을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아래에서 위로 크게 휘둘러 적을 가격하는 모션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D1C33DD-15F7-459C-9014-7CE8414987AE}"/>
              </a:ext>
            </a:extLst>
          </p:cNvPr>
          <p:cNvSpPr/>
          <p:nvPr/>
        </p:nvSpPr>
        <p:spPr>
          <a:xfrm>
            <a:off x="0" y="0"/>
            <a:ext cx="561975" cy="561975"/>
          </a:xfrm>
          <a:prstGeom prst="rect">
            <a:avLst/>
          </a:prstGeom>
          <a:solidFill>
            <a:srgbClr val="57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11</a:t>
            </a:r>
            <a:endParaRPr lang="ko-KR" altLang="en-US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0FA0CE-5EE3-49A9-A067-F6191896CEF4}"/>
              </a:ext>
            </a:extLst>
          </p:cNvPr>
          <p:cNvSpPr txBox="1"/>
          <p:nvPr/>
        </p:nvSpPr>
        <p:spPr>
          <a:xfrm>
            <a:off x="561975" y="96321"/>
            <a:ext cx="3114675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신규 캐릭터 공격 모션</a:t>
            </a:r>
          </a:p>
        </p:txBody>
      </p:sp>
      <p:pic>
        <p:nvPicPr>
          <p:cNvPr id="2050" name="Picture 2" descr="https://assets.clip-studio.com/en-us/description/1824475/img/50e1e4c9b4-d348-74bf-578f-42ea4fc825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8231" y="1268413"/>
            <a:ext cx="4435538" cy="2978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3714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63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44BC0507-7CE3-4758-9DF1-2AC246C04D1A}"/>
              </a:ext>
            </a:extLst>
          </p:cNvPr>
          <p:cNvSpPr/>
          <p:nvPr/>
        </p:nvSpPr>
        <p:spPr>
          <a:xfrm>
            <a:off x="0" y="5084763"/>
            <a:ext cx="12192000" cy="1312529"/>
          </a:xfrm>
          <a:prstGeom prst="rect">
            <a:avLst/>
          </a:prstGeom>
          <a:solidFill>
            <a:srgbClr val="57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	</a:t>
            </a:r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연계기 공격 모션</a:t>
            </a:r>
            <a:endParaRPr lang="en-US" altLang="ko-KR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◆ 떠있는 </a:t>
            </a:r>
            <a:r>
              <a:rPr lang="ko-KR" altLang="en-US" sz="14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적에게 접근하여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왼손으로 다시 쳐 올린 후</a:t>
            </a: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내려찍으며 착지</a:t>
            </a: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착지와 함께 다운 상태로 전환</a:t>
            </a: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ko-KR" altLang="en-US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D1C33DD-15F7-459C-9014-7CE8414987AE}"/>
              </a:ext>
            </a:extLst>
          </p:cNvPr>
          <p:cNvSpPr/>
          <p:nvPr/>
        </p:nvSpPr>
        <p:spPr>
          <a:xfrm>
            <a:off x="0" y="0"/>
            <a:ext cx="561975" cy="561975"/>
          </a:xfrm>
          <a:prstGeom prst="rect">
            <a:avLst/>
          </a:prstGeom>
          <a:solidFill>
            <a:srgbClr val="57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11</a:t>
            </a:r>
            <a:endParaRPr lang="ko-KR" altLang="en-US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0FA0CE-5EE3-49A9-A067-F6191896CEF4}"/>
              </a:ext>
            </a:extLst>
          </p:cNvPr>
          <p:cNvSpPr txBox="1"/>
          <p:nvPr/>
        </p:nvSpPr>
        <p:spPr>
          <a:xfrm>
            <a:off x="561975" y="96321"/>
            <a:ext cx="3114675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신규 캐릭터 공격 모션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1A07AC4-A804-40BB-99D6-8F9BC9CA07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1078" y="1272983"/>
            <a:ext cx="6229844" cy="2979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666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63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194DCFC7-FCB9-4440-A30B-0E1FE4972F27}"/>
              </a:ext>
            </a:extLst>
          </p:cNvPr>
          <p:cNvSpPr/>
          <p:nvPr/>
        </p:nvSpPr>
        <p:spPr>
          <a:xfrm>
            <a:off x="1" y="1268414"/>
            <a:ext cx="12192000" cy="4716462"/>
          </a:xfrm>
          <a:prstGeom prst="rect">
            <a:avLst/>
          </a:prstGeom>
          <a:solidFill>
            <a:srgbClr val="57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lnSpc>
                <a:spcPct val="150000"/>
              </a:lnSpc>
            </a:pP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전용 </a:t>
            </a:r>
            <a:r>
              <a:rPr lang="ko-KR" altLang="en-US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무기 착용 시 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타 탱커들보다 넓은 범위를 도발하여</a:t>
            </a:r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아군 원거리 딜러에게는 </a:t>
            </a:r>
            <a:r>
              <a:rPr lang="ko-KR" altLang="en-US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후방에서 자유로운 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공격을</a:t>
            </a:r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적의 공격은 </a:t>
            </a:r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‘</a:t>
            </a:r>
            <a:r>
              <a:rPr lang="ko-KR" altLang="en-US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슬로스</a:t>
            </a:r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’ 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가 </a:t>
            </a:r>
            <a:r>
              <a:rPr lang="ko-KR" altLang="en-US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전열에서 방어력을 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기반으로 버티며</a:t>
            </a:r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dirty="0">
                <a:solidFill>
                  <a:srgbClr val="FFFF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콜로세움과 같은 비동기 </a:t>
            </a:r>
            <a:r>
              <a:rPr lang="en-US" altLang="ko-KR" dirty="0">
                <a:solidFill>
                  <a:srgbClr val="FFFF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PVP</a:t>
            </a:r>
            <a:r>
              <a:rPr lang="ko-KR" altLang="en-US" dirty="0">
                <a:solidFill>
                  <a:srgbClr val="FFFF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에서 </a:t>
            </a:r>
            <a:r>
              <a:rPr lang="ko-KR" altLang="en-US" dirty="0" smtClean="0">
                <a:solidFill>
                  <a:srgbClr val="FFFF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가장 큰 </a:t>
            </a:r>
            <a:r>
              <a:rPr lang="ko-KR" altLang="en-US" dirty="0">
                <a:solidFill>
                  <a:srgbClr val="FFFF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효과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를 낼 수 있음</a:t>
            </a:r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</a:p>
          <a:p>
            <a:pPr algn="r">
              <a:lnSpc>
                <a:spcPct val="150000"/>
              </a:lnSpc>
            </a:pPr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1BA5C2E-0C1C-45EB-B8FF-CC3E487966E1}"/>
              </a:ext>
            </a:extLst>
          </p:cNvPr>
          <p:cNvSpPr/>
          <p:nvPr/>
        </p:nvSpPr>
        <p:spPr>
          <a:xfrm>
            <a:off x="0" y="0"/>
            <a:ext cx="561975" cy="561975"/>
          </a:xfrm>
          <a:prstGeom prst="rect">
            <a:avLst/>
          </a:prstGeom>
          <a:solidFill>
            <a:srgbClr val="57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BF0CEF-A2C1-4969-9180-27978FE1DAF8}"/>
              </a:ext>
            </a:extLst>
          </p:cNvPr>
          <p:cNvSpPr txBox="1"/>
          <p:nvPr/>
        </p:nvSpPr>
        <p:spPr>
          <a:xfrm>
            <a:off x="561975" y="96321"/>
            <a:ext cx="3114675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강점</a:t>
            </a:r>
            <a:endParaRPr lang="ko-KR" altLang="en-US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4098" name="Picture 2" descr="강철의 연금술사 - 알렉스 루이 암스트롱 : 네이버 블로그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661" y="1682751"/>
            <a:ext cx="5183716" cy="3887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5572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63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194DCFC7-FCB9-4440-A30B-0E1FE4972F27}"/>
              </a:ext>
            </a:extLst>
          </p:cNvPr>
          <p:cNvSpPr/>
          <p:nvPr/>
        </p:nvSpPr>
        <p:spPr>
          <a:xfrm>
            <a:off x="1" y="1268414"/>
            <a:ext cx="12192000" cy="4716462"/>
          </a:xfrm>
          <a:prstGeom prst="rect">
            <a:avLst/>
          </a:prstGeom>
          <a:solidFill>
            <a:srgbClr val="57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lnSpc>
                <a:spcPct val="150000"/>
              </a:lnSpc>
            </a:pPr>
            <a:r>
              <a:rPr lang="ko-KR" altLang="en-US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방어 </a:t>
            </a:r>
            <a:r>
              <a:rPr lang="ko-KR" altLang="en-US" dirty="0" err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덱의</a:t>
            </a:r>
            <a:r>
              <a:rPr lang="ko-KR" altLang="en-US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경우 </a:t>
            </a:r>
            <a:r>
              <a:rPr lang="en-US" altLang="ko-KR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‘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루</a:t>
            </a:r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‘ 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또는 </a:t>
            </a:r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‘</a:t>
            </a:r>
            <a:r>
              <a:rPr lang="ko-KR" altLang="en-US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비슈바크</a:t>
            </a:r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’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와 같이 </a:t>
            </a:r>
            <a:endParaRPr lang="en-US" altLang="ko-KR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dirty="0" smtClean="0">
                <a:solidFill>
                  <a:srgbClr val="FFFF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적의 </a:t>
            </a:r>
            <a:r>
              <a:rPr lang="ko-KR" altLang="en-US" dirty="0">
                <a:solidFill>
                  <a:srgbClr val="FFFF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후방으로 빠르게 </a:t>
            </a:r>
            <a:r>
              <a:rPr lang="ko-KR" altLang="en-US" dirty="0" smtClean="0">
                <a:solidFill>
                  <a:srgbClr val="FFFF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침입하여 공격이 가능한 </a:t>
            </a:r>
            <a:r>
              <a:rPr lang="ko-KR" altLang="en-US" dirty="0">
                <a:solidFill>
                  <a:srgbClr val="FFFF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영웅을 </a:t>
            </a:r>
            <a:r>
              <a:rPr lang="ko-KR" altLang="en-US" dirty="0" smtClean="0">
                <a:solidFill>
                  <a:srgbClr val="FFFF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사용</a:t>
            </a:r>
            <a:r>
              <a:rPr lang="ko-KR" altLang="en-US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하여</a:t>
            </a:r>
            <a:endParaRPr lang="en-US" altLang="ko-KR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후방에 위치한 원거리 딜러를 먼저 공격하여</a:t>
            </a:r>
            <a:endParaRPr lang="en-US" altLang="ko-KR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혼자 남은 </a:t>
            </a:r>
            <a:r>
              <a:rPr lang="en-US" altLang="ko-KR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‘</a:t>
            </a:r>
            <a:r>
              <a:rPr lang="ko-KR" altLang="en-US" dirty="0" err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슬로스</a:t>
            </a:r>
            <a:r>
              <a:rPr lang="en-US" altLang="ko-KR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’</a:t>
            </a:r>
            <a:r>
              <a:rPr lang="ko-KR" altLang="en-US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를 손쉽게 제거가 가능</a:t>
            </a:r>
            <a:endParaRPr lang="en-US" altLang="ko-KR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1BA5C2E-0C1C-45EB-B8FF-CC3E487966E1}"/>
              </a:ext>
            </a:extLst>
          </p:cNvPr>
          <p:cNvSpPr/>
          <p:nvPr/>
        </p:nvSpPr>
        <p:spPr>
          <a:xfrm>
            <a:off x="0" y="0"/>
            <a:ext cx="561975" cy="561975"/>
          </a:xfrm>
          <a:prstGeom prst="rect">
            <a:avLst/>
          </a:prstGeom>
          <a:solidFill>
            <a:srgbClr val="57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13</a:t>
            </a:r>
            <a:endParaRPr lang="en-US" altLang="ko-KR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BF0CEF-A2C1-4969-9180-27978FE1DAF8}"/>
              </a:ext>
            </a:extLst>
          </p:cNvPr>
          <p:cNvSpPr txBox="1"/>
          <p:nvPr/>
        </p:nvSpPr>
        <p:spPr>
          <a:xfrm>
            <a:off x="561975" y="96321"/>
            <a:ext cx="3114675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약점</a:t>
            </a:r>
            <a:endParaRPr lang="ko-KR" altLang="en-US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6" name="Picture 2" descr="강철의 연금술사 - 알렉스 루이 암스트롱 : 네이버 블로그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661" y="1682751"/>
            <a:ext cx="5183716" cy="3887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3487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63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194DCFC7-FCB9-4440-A30B-0E1FE4972F27}"/>
              </a:ext>
            </a:extLst>
          </p:cNvPr>
          <p:cNvSpPr/>
          <p:nvPr/>
        </p:nvSpPr>
        <p:spPr>
          <a:xfrm>
            <a:off x="1" y="1268414"/>
            <a:ext cx="12192000" cy="4716462"/>
          </a:xfrm>
          <a:prstGeom prst="rect">
            <a:avLst/>
          </a:prstGeom>
          <a:solidFill>
            <a:srgbClr val="57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altLang="ko-KR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	</a:t>
            </a:r>
            <a:r>
              <a:rPr lang="ko-KR" altLang="en-US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탱커가 부족한 </a:t>
            </a:r>
            <a:r>
              <a:rPr lang="ko-KR" altLang="en-US" dirty="0" smtClean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지속성 </a:t>
            </a:r>
            <a:r>
              <a:rPr lang="ko-KR" altLang="en-US" dirty="0" err="1" smtClean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덱의</a:t>
            </a:r>
            <a:r>
              <a:rPr lang="ko-KR" altLang="en-US" dirty="0" smtClean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부족함을 보완</a:t>
            </a:r>
            <a:r>
              <a:rPr lang="ko-KR" altLang="en-US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해주고</a:t>
            </a:r>
            <a:endParaRPr lang="en-US" altLang="ko-KR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	</a:t>
            </a:r>
            <a:r>
              <a:rPr lang="ko-KR" altLang="en-US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한걸음 나아가 부족함을 장점으로 만들어 비 동기 </a:t>
            </a:r>
            <a:r>
              <a:rPr lang="en-US" altLang="ko-KR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PVP</a:t>
            </a:r>
            <a:r>
              <a:rPr lang="ko-KR" altLang="en-US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에서 </a:t>
            </a:r>
            <a:endParaRPr lang="en-US" altLang="ko-KR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	</a:t>
            </a:r>
            <a:r>
              <a:rPr lang="ko-KR" altLang="en-US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같은 원거리 캐릭터 위주의 </a:t>
            </a:r>
            <a:r>
              <a:rPr lang="ko-KR" altLang="en-US" dirty="0" err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덱이라면</a:t>
            </a:r>
            <a:r>
              <a:rPr lang="ko-KR" altLang="en-US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화력의 </a:t>
            </a:r>
            <a:r>
              <a:rPr lang="ko-KR" altLang="en-US" dirty="0" err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집중도에서</a:t>
            </a:r>
            <a:r>
              <a:rPr lang="ko-KR" altLang="en-US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차이가 나기 때문에</a:t>
            </a:r>
            <a:endParaRPr lang="en-US" altLang="ko-KR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	</a:t>
            </a:r>
            <a:r>
              <a:rPr lang="ko-KR" altLang="en-US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손쉽게 승리를 가져 갈 수 있다</a:t>
            </a:r>
            <a:r>
              <a:rPr lang="en-US" altLang="ko-KR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	</a:t>
            </a:r>
            <a:r>
              <a:rPr lang="ko-KR" altLang="en-US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그리고 카운터가 확실하기 때문에 전체적인 </a:t>
            </a:r>
            <a:r>
              <a:rPr lang="en-US" altLang="ko-KR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PVP </a:t>
            </a:r>
            <a:r>
              <a:rPr lang="ko-KR" altLang="en-US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밸런스도</a:t>
            </a:r>
            <a:endParaRPr lang="en-US" altLang="ko-KR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	</a:t>
            </a:r>
            <a:r>
              <a:rPr lang="ko-KR" altLang="en-US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크게 망가트리지 않고</a:t>
            </a:r>
            <a:r>
              <a:rPr lang="en-US" altLang="ko-KR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dirty="0" smtClean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기존의 캐릭터들의 사용처를 재 발견</a:t>
            </a:r>
            <a:r>
              <a:rPr lang="ko-KR" altLang="en-US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하게 만들어주는</a:t>
            </a:r>
            <a:endParaRPr lang="en-US" altLang="ko-KR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	</a:t>
            </a:r>
            <a:r>
              <a:rPr lang="ko-KR" altLang="en-US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계기가 될 수 있을 것이다</a:t>
            </a:r>
            <a:r>
              <a:rPr lang="en-US" altLang="ko-KR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1BA5C2E-0C1C-45EB-B8FF-CC3E487966E1}"/>
              </a:ext>
            </a:extLst>
          </p:cNvPr>
          <p:cNvSpPr/>
          <p:nvPr/>
        </p:nvSpPr>
        <p:spPr>
          <a:xfrm>
            <a:off x="0" y="0"/>
            <a:ext cx="561975" cy="561975"/>
          </a:xfrm>
          <a:prstGeom prst="rect">
            <a:avLst/>
          </a:prstGeom>
          <a:solidFill>
            <a:srgbClr val="57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14</a:t>
            </a:r>
            <a:endParaRPr lang="en-US" altLang="ko-KR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BF0CEF-A2C1-4969-9180-27978FE1DAF8}"/>
              </a:ext>
            </a:extLst>
          </p:cNvPr>
          <p:cNvSpPr txBox="1"/>
          <p:nvPr/>
        </p:nvSpPr>
        <p:spPr>
          <a:xfrm>
            <a:off x="561975" y="96321"/>
            <a:ext cx="3114675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총평</a:t>
            </a:r>
            <a:endParaRPr lang="ko-KR" altLang="en-US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5275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63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직사각형 30">
            <a:extLst>
              <a:ext uri="{FF2B5EF4-FFF2-40B4-BE49-F238E27FC236}">
                <a16:creationId xmlns:a16="http://schemas.microsoft.com/office/drawing/2014/main" id="{CF87266B-A790-4E6B-BB9F-C3D1F8852E75}"/>
              </a:ext>
            </a:extLst>
          </p:cNvPr>
          <p:cNvSpPr/>
          <p:nvPr/>
        </p:nvSpPr>
        <p:spPr>
          <a:xfrm>
            <a:off x="1" y="5084767"/>
            <a:ext cx="12192000" cy="1312525"/>
          </a:xfrm>
          <a:prstGeom prst="rect">
            <a:avLst/>
          </a:prstGeom>
          <a:solidFill>
            <a:srgbClr val="57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◆ 최근 신규 </a:t>
            </a: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 캐릭터의 출시 속성 패턴 분석해 보았을 때 속성 별 부족한 포지션을 추가 중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A2DF311-4F95-4701-BB45-7F2BB532E236}"/>
              </a:ext>
            </a:extLst>
          </p:cNvPr>
          <p:cNvSpPr/>
          <p:nvPr/>
        </p:nvSpPr>
        <p:spPr>
          <a:xfrm>
            <a:off x="0" y="0"/>
            <a:ext cx="561975" cy="561975"/>
          </a:xfrm>
          <a:prstGeom prst="rect">
            <a:avLst/>
          </a:prstGeom>
          <a:solidFill>
            <a:srgbClr val="57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</a:t>
            </a:r>
            <a:endParaRPr lang="ko-KR" altLang="en-US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E802DF-13D7-4FF0-9667-D4677025A7B4}"/>
              </a:ext>
            </a:extLst>
          </p:cNvPr>
          <p:cNvSpPr txBox="1"/>
          <p:nvPr/>
        </p:nvSpPr>
        <p:spPr>
          <a:xfrm>
            <a:off x="561975" y="96321"/>
            <a:ext cx="3114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업데이트 순서 분석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D4B2D6EC-D6A2-4279-8C66-A6801AE90BB4}"/>
              </a:ext>
            </a:extLst>
          </p:cNvPr>
          <p:cNvGrpSpPr/>
          <p:nvPr/>
        </p:nvGrpSpPr>
        <p:grpSpPr>
          <a:xfrm>
            <a:off x="1276350" y="2610200"/>
            <a:ext cx="9639300" cy="1242282"/>
            <a:chOff x="1285875" y="2434681"/>
            <a:chExt cx="9639300" cy="1242282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84D824E0-B956-42E8-B01B-20709DB6397F}"/>
                </a:ext>
              </a:extLst>
            </p:cNvPr>
            <p:cNvGrpSpPr/>
            <p:nvPr/>
          </p:nvGrpSpPr>
          <p:grpSpPr>
            <a:xfrm>
              <a:off x="1285875" y="2434681"/>
              <a:ext cx="9639300" cy="313508"/>
              <a:chOff x="1285875" y="2434681"/>
              <a:chExt cx="9639300" cy="313508"/>
            </a:xfrm>
          </p:grpSpPr>
          <p:cxnSp>
            <p:nvCxnSpPr>
              <p:cNvPr id="9" name="직선 연결선 8"/>
              <p:cNvCxnSpPr/>
              <p:nvPr/>
            </p:nvCxnSpPr>
            <p:spPr>
              <a:xfrm>
                <a:off x="1285875" y="2591435"/>
                <a:ext cx="9639300" cy="0"/>
              </a:xfrm>
              <a:prstGeom prst="line">
                <a:avLst/>
              </a:prstGeom>
              <a:ln w="190500" cap="rnd">
                <a:solidFill>
                  <a:srgbClr val="D0E0D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" name="타원 9"/>
              <p:cNvSpPr/>
              <p:nvPr/>
            </p:nvSpPr>
            <p:spPr>
              <a:xfrm>
                <a:off x="2377559" y="2434681"/>
                <a:ext cx="313508" cy="313508"/>
              </a:xfrm>
              <a:prstGeom prst="ellipse">
                <a:avLst/>
              </a:prstGeom>
              <a:solidFill>
                <a:schemeClr val="bg1"/>
              </a:solidFill>
              <a:ln w="44450">
                <a:solidFill>
                  <a:srgbClr val="55CF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11" name="타원 10"/>
              <p:cNvSpPr/>
              <p:nvPr/>
            </p:nvSpPr>
            <p:spPr>
              <a:xfrm>
                <a:off x="4159653" y="2434681"/>
                <a:ext cx="313508" cy="313508"/>
              </a:xfrm>
              <a:prstGeom prst="ellipse">
                <a:avLst/>
              </a:prstGeom>
              <a:solidFill>
                <a:schemeClr val="bg1"/>
              </a:solidFill>
              <a:ln w="44450">
                <a:solidFill>
                  <a:srgbClr val="55CF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12" name="타원 11"/>
              <p:cNvSpPr/>
              <p:nvPr/>
            </p:nvSpPr>
            <p:spPr>
              <a:xfrm>
                <a:off x="5943215" y="2434681"/>
                <a:ext cx="313508" cy="313508"/>
              </a:xfrm>
              <a:prstGeom prst="ellipse">
                <a:avLst/>
              </a:prstGeom>
              <a:solidFill>
                <a:schemeClr val="bg1"/>
              </a:solidFill>
              <a:ln w="44450">
                <a:solidFill>
                  <a:srgbClr val="55CF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13" name="타원 12"/>
              <p:cNvSpPr/>
              <p:nvPr/>
            </p:nvSpPr>
            <p:spPr>
              <a:xfrm>
                <a:off x="7726777" y="2434681"/>
                <a:ext cx="313508" cy="313508"/>
              </a:xfrm>
              <a:prstGeom prst="ellipse">
                <a:avLst/>
              </a:prstGeom>
              <a:solidFill>
                <a:schemeClr val="bg1"/>
              </a:solidFill>
              <a:ln w="44450">
                <a:solidFill>
                  <a:srgbClr val="55CF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14" name="타원 13"/>
              <p:cNvSpPr/>
              <p:nvPr/>
            </p:nvSpPr>
            <p:spPr>
              <a:xfrm>
                <a:off x="9515425" y="2434681"/>
                <a:ext cx="313508" cy="313508"/>
              </a:xfrm>
              <a:prstGeom prst="ellipse">
                <a:avLst/>
              </a:prstGeom>
              <a:solidFill>
                <a:schemeClr val="bg1"/>
              </a:solidFill>
              <a:ln w="44450">
                <a:solidFill>
                  <a:srgbClr val="55CF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grpSp>
          <p:nvGrpSpPr>
            <p:cNvPr id="15" name="그룹 14"/>
            <p:cNvGrpSpPr/>
            <p:nvPr/>
          </p:nvGrpSpPr>
          <p:grpSpPr>
            <a:xfrm>
              <a:off x="1767563" y="2876712"/>
              <a:ext cx="1533498" cy="800251"/>
              <a:chOff x="1853288" y="3130134"/>
              <a:chExt cx="1533498" cy="800251"/>
            </a:xfrm>
          </p:grpSpPr>
          <p:sp>
            <p:nvSpPr>
              <p:cNvPr id="16" name="TextBox 15"/>
              <p:cNvSpPr txBox="1"/>
              <p:nvPr/>
            </p:nvSpPr>
            <p:spPr>
              <a:xfrm>
                <a:off x="1853288" y="3354914"/>
                <a:ext cx="1533498" cy="575471"/>
              </a:xfrm>
              <a:prstGeom prst="rect">
                <a:avLst/>
              </a:prstGeom>
              <a:noFill/>
            </p:spPr>
            <p:txBody>
              <a:bodyPr wrap="square" lIns="91374" tIns="45685" rIns="91374" bIns="45685">
                <a:spAutoFit/>
              </a:bodyPr>
              <a:lstStyle/>
              <a:p>
                <a:pPr algn="ctr" defTabSz="912813" fontAlgn="base">
                  <a:lnSpc>
                    <a:spcPct val="120000"/>
                  </a:lnSpc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ko-KR" altLang="en-US" sz="1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FFC000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광 속성</a:t>
                </a:r>
                <a:r>
                  <a:rPr kumimoji="1" lang="ko-KR" altLang="en-US" sz="1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 </a:t>
                </a:r>
                <a:r>
                  <a:rPr kumimoji="1" lang="ko-KR" altLang="en-US" sz="1100" dirty="0" err="1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지원가</a:t>
                </a:r>
                <a:endPara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Arial" panose="020B0604020202020204" pitchFamily="34" charset="0"/>
                </a:endParaRPr>
              </a:p>
              <a:p>
                <a:pPr algn="ctr" defTabSz="912813" fontAlgn="base">
                  <a:lnSpc>
                    <a:spcPct val="120000"/>
                  </a:lnSpc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‘</a:t>
                </a:r>
                <a:r>
                  <a:rPr kumimoji="1" lang="ko-KR" altLang="en-US" sz="1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가브리엘</a:t>
                </a:r>
                <a:r>
                  <a:rPr kumimoji="1" lang="en-US" altLang="ko-KR" sz="1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‘ </a:t>
                </a:r>
                <a:r>
                  <a:rPr kumimoji="1" lang="ko-KR" altLang="en-US" sz="1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업데이트</a:t>
                </a:r>
                <a:endPara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2324993" y="3130134"/>
                <a:ext cx="590093" cy="307706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algn="ctr"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1/14</a:t>
                </a:r>
              </a:p>
            </p:txBody>
          </p:sp>
        </p:grpSp>
        <p:grpSp>
          <p:nvGrpSpPr>
            <p:cNvPr id="18" name="그룹 17"/>
            <p:cNvGrpSpPr/>
            <p:nvPr/>
          </p:nvGrpSpPr>
          <p:grpSpPr>
            <a:xfrm>
              <a:off x="3549658" y="2876712"/>
              <a:ext cx="1533498" cy="800251"/>
              <a:chOff x="1853288" y="3130134"/>
              <a:chExt cx="1533498" cy="800251"/>
            </a:xfrm>
          </p:grpSpPr>
          <p:sp>
            <p:nvSpPr>
              <p:cNvPr id="19" name="TextBox 18"/>
              <p:cNvSpPr txBox="1"/>
              <p:nvPr/>
            </p:nvSpPr>
            <p:spPr>
              <a:xfrm>
                <a:off x="1853288" y="3354914"/>
                <a:ext cx="1533498" cy="575471"/>
              </a:xfrm>
              <a:prstGeom prst="rect">
                <a:avLst/>
              </a:prstGeom>
              <a:noFill/>
            </p:spPr>
            <p:txBody>
              <a:bodyPr wrap="square" lIns="91374" tIns="45685" rIns="91374" bIns="45685">
                <a:spAutoFit/>
              </a:bodyPr>
              <a:lstStyle/>
              <a:p>
                <a:pPr algn="ctr" defTabSz="912813" fontAlgn="base">
                  <a:lnSpc>
                    <a:spcPct val="120000"/>
                  </a:lnSpc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ko-KR" altLang="en-US" sz="1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FF0000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화 속성</a:t>
                </a:r>
                <a:r>
                  <a:rPr kumimoji="1" lang="ko-KR" altLang="en-US" sz="1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 </a:t>
                </a:r>
                <a:r>
                  <a:rPr kumimoji="1" lang="ko-KR" altLang="en-US" sz="1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전사</a:t>
                </a:r>
                <a:endPara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Arial" panose="020B0604020202020204" pitchFamily="34" charset="0"/>
                </a:endParaRPr>
              </a:p>
              <a:p>
                <a:pPr algn="ctr" defTabSz="912813" fontAlgn="base">
                  <a:lnSpc>
                    <a:spcPct val="120000"/>
                  </a:lnSpc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‘</a:t>
                </a:r>
                <a:r>
                  <a:rPr kumimoji="1" lang="ko-KR" altLang="en-US" sz="1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린</a:t>
                </a:r>
                <a:r>
                  <a:rPr kumimoji="1" lang="en-US" altLang="ko-KR" sz="1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‘ </a:t>
                </a:r>
                <a:r>
                  <a:rPr kumimoji="1" lang="ko-KR" altLang="en-US" sz="1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업데이트</a:t>
                </a:r>
                <a:endPara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20" name="TextBox 19"/>
              <p:cNvSpPr txBox="1"/>
              <p:nvPr/>
            </p:nvSpPr>
            <p:spPr>
              <a:xfrm>
                <a:off x="2324993" y="3130134"/>
                <a:ext cx="590093" cy="307706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algn="ctr"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1/28</a:t>
                </a:r>
              </a:p>
            </p:txBody>
          </p:sp>
        </p:grpSp>
        <p:grpSp>
          <p:nvGrpSpPr>
            <p:cNvPr id="21" name="그룹 20"/>
            <p:cNvGrpSpPr/>
            <p:nvPr/>
          </p:nvGrpSpPr>
          <p:grpSpPr>
            <a:xfrm>
              <a:off x="5333220" y="2876712"/>
              <a:ext cx="1533498" cy="800251"/>
              <a:chOff x="1853288" y="3130134"/>
              <a:chExt cx="1533498" cy="800251"/>
            </a:xfrm>
          </p:grpSpPr>
          <p:sp>
            <p:nvSpPr>
              <p:cNvPr id="22" name="TextBox 21"/>
              <p:cNvSpPr txBox="1"/>
              <p:nvPr/>
            </p:nvSpPr>
            <p:spPr>
              <a:xfrm>
                <a:off x="1853288" y="3354914"/>
                <a:ext cx="1533498" cy="575471"/>
              </a:xfrm>
              <a:prstGeom prst="rect">
                <a:avLst/>
              </a:prstGeom>
              <a:noFill/>
            </p:spPr>
            <p:txBody>
              <a:bodyPr wrap="square" lIns="91374" tIns="45685" rIns="91374" bIns="45685">
                <a:spAutoFit/>
              </a:bodyPr>
              <a:lstStyle/>
              <a:p>
                <a:pPr algn="ctr" defTabSz="912813" fontAlgn="base">
                  <a:lnSpc>
                    <a:spcPct val="120000"/>
                  </a:lnSpc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ko-KR" altLang="en-US" sz="1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무 속성 원거리 딜러</a:t>
                </a:r>
                <a:endPara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Arial" panose="020B0604020202020204" pitchFamily="34" charset="0"/>
                </a:endParaRPr>
              </a:p>
              <a:p>
                <a:pPr algn="ctr" defTabSz="912813" fontAlgn="base">
                  <a:lnSpc>
                    <a:spcPct val="120000"/>
                  </a:lnSpc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’</a:t>
                </a:r>
                <a:r>
                  <a:rPr kumimoji="1" lang="ko-KR" altLang="en-US" sz="1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미래 기사</a:t>
                </a:r>
                <a:r>
                  <a:rPr kumimoji="1" lang="en-US" altLang="ko-KR" sz="1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’ </a:t>
                </a:r>
                <a:r>
                  <a:rPr kumimoji="1" lang="ko-KR" altLang="en-US" sz="1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업데이트</a:t>
                </a:r>
                <a:endPara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2324994" y="3130134"/>
                <a:ext cx="590093" cy="307706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algn="ctr"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2/10</a:t>
                </a:r>
              </a:p>
            </p:txBody>
          </p:sp>
        </p:grpSp>
        <p:grpSp>
          <p:nvGrpSpPr>
            <p:cNvPr id="24" name="그룹 23"/>
            <p:cNvGrpSpPr/>
            <p:nvPr/>
          </p:nvGrpSpPr>
          <p:grpSpPr>
            <a:xfrm>
              <a:off x="7116782" y="2876712"/>
              <a:ext cx="1533498" cy="800251"/>
              <a:chOff x="1853288" y="3130134"/>
              <a:chExt cx="1533498" cy="800251"/>
            </a:xfrm>
          </p:grpSpPr>
          <p:sp>
            <p:nvSpPr>
              <p:cNvPr id="25" name="TextBox 24"/>
              <p:cNvSpPr txBox="1"/>
              <p:nvPr/>
            </p:nvSpPr>
            <p:spPr>
              <a:xfrm>
                <a:off x="1853288" y="3354914"/>
                <a:ext cx="1533498" cy="575471"/>
              </a:xfrm>
              <a:prstGeom prst="rect">
                <a:avLst/>
              </a:prstGeom>
              <a:noFill/>
            </p:spPr>
            <p:txBody>
              <a:bodyPr wrap="square" lIns="91374" tIns="45685" rIns="91374" bIns="45685">
                <a:spAutoFit/>
              </a:bodyPr>
              <a:lstStyle/>
              <a:p>
                <a:pPr algn="ctr" defTabSz="912813" fontAlgn="base">
                  <a:lnSpc>
                    <a:spcPct val="120000"/>
                  </a:lnSpc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ko-KR" altLang="en-US" sz="1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00B0F0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수 속성</a:t>
                </a:r>
                <a:r>
                  <a:rPr kumimoji="1" lang="ko-KR" altLang="en-US" sz="1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 </a:t>
                </a:r>
                <a:r>
                  <a:rPr kumimoji="1" lang="ko-KR" altLang="en-US" sz="1100" dirty="0" err="1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지원가</a:t>
                </a:r>
                <a:endPara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Arial" panose="020B0604020202020204" pitchFamily="34" charset="0"/>
                </a:endParaRPr>
              </a:p>
              <a:p>
                <a:pPr algn="ctr" defTabSz="912813" fontAlgn="base">
                  <a:lnSpc>
                    <a:spcPct val="120000"/>
                  </a:lnSpc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‘</a:t>
                </a:r>
                <a:r>
                  <a:rPr kumimoji="1" lang="ko-KR" altLang="en-US" sz="1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베로니카</a:t>
                </a:r>
                <a:r>
                  <a:rPr kumimoji="1" lang="en-US" altLang="ko-KR" sz="1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‘ </a:t>
                </a:r>
                <a:r>
                  <a:rPr kumimoji="1" lang="ko-KR" altLang="en-US" sz="1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업데이트</a:t>
                </a:r>
                <a:endPara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>
                <a:off x="2324994" y="3130134"/>
                <a:ext cx="590093" cy="307706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algn="ctr"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2/26</a:t>
                </a:r>
              </a:p>
            </p:txBody>
          </p:sp>
        </p:grpSp>
        <p:grpSp>
          <p:nvGrpSpPr>
            <p:cNvPr id="27" name="그룹 26"/>
            <p:cNvGrpSpPr/>
            <p:nvPr/>
          </p:nvGrpSpPr>
          <p:grpSpPr>
            <a:xfrm>
              <a:off x="8905430" y="2878719"/>
              <a:ext cx="1533498" cy="796237"/>
              <a:chOff x="1853288" y="3130134"/>
              <a:chExt cx="1533498" cy="796237"/>
            </a:xfrm>
          </p:grpSpPr>
          <p:sp>
            <p:nvSpPr>
              <p:cNvPr id="28" name="TextBox 27"/>
              <p:cNvSpPr txBox="1"/>
              <p:nvPr/>
            </p:nvSpPr>
            <p:spPr>
              <a:xfrm>
                <a:off x="1853288" y="3350900"/>
                <a:ext cx="1533498" cy="575471"/>
              </a:xfrm>
              <a:prstGeom prst="rect">
                <a:avLst/>
              </a:prstGeom>
              <a:noFill/>
            </p:spPr>
            <p:txBody>
              <a:bodyPr wrap="square" lIns="91374" tIns="45685" rIns="91374" bIns="45685">
                <a:spAutoFit/>
              </a:bodyPr>
              <a:lstStyle/>
              <a:p>
                <a:pPr algn="ctr" defTabSz="912813" fontAlgn="base">
                  <a:lnSpc>
                    <a:spcPct val="120000"/>
                  </a:lnSpc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ko-KR" altLang="en-US" sz="1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9C5BCD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암 속성</a:t>
                </a:r>
                <a:r>
                  <a:rPr kumimoji="1" lang="ko-KR" altLang="en-US" sz="1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 </a:t>
                </a:r>
                <a:r>
                  <a:rPr kumimoji="1" lang="ko-KR" altLang="en-US" sz="1100" dirty="0" err="1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지원가</a:t>
                </a:r>
                <a:endPara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Arial" panose="020B0604020202020204" pitchFamily="34" charset="0"/>
                </a:endParaRPr>
              </a:p>
              <a:p>
                <a:pPr algn="ctr" defTabSz="912813" fontAlgn="base">
                  <a:lnSpc>
                    <a:spcPct val="120000"/>
                  </a:lnSpc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‘</a:t>
                </a:r>
                <a:r>
                  <a:rPr kumimoji="1" lang="ko-KR" altLang="en-US" sz="1100" dirty="0" err="1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녹시아</a:t>
                </a:r>
                <a:r>
                  <a:rPr kumimoji="1" lang="en-US" altLang="ko-KR" sz="1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‘ </a:t>
                </a:r>
                <a:r>
                  <a:rPr kumimoji="1" lang="ko-KR" altLang="en-US" sz="1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업데이트</a:t>
                </a:r>
                <a:endPara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29" name="TextBox 28"/>
              <p:cNvSpPr txBox="1"/>
              <p:nvPr/>
            </p:nvSpPr>
            <p:spPr>
              <a:xfrm>
                <a:off x="2324994" y="3130134"/>
                <a:ext cx="590093" cy="307706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algn="ctr"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3/11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7864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63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2E0D271B-0742-406A-9238-A713C886B25E}"/>
              </a:ext>
            </a:extLst>
          </p:cNvPr>
          <p:cNvSpPr/>
          <p:nvPr/>
        </p:nvSpPr>
        <p:spPr>
          <a:xfrm>
            <a:off x="1" y="5084763"/>
            <a:ext cx="12192000" cy="1312529"/>
          </a:xfrm>
          <a:prstGeom prst="rect">
            <a:avLst/>
          </a:prstGeom>
          <a:solidFill>
            <a:srgbClr val="57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◆ 태생 </a:t>
            </a: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 탱커를 포지션으로 나누어 보았을 때 </a:t>
            </a:r>
            <a:r>
              <a:rPr lang="ko-KR" altLang="en-US" sz="14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퓨어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탱커 포지션은 부족함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	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◆ </a:t>
            </a:r>
            <a:r>
              <a:rPr lang="ko-KR" altLang="en-US" sz="14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퓨어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탱커가 출시 된다면</a:t>
            </a: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콜로세움 방어 </a:t>
            </a:r>
            <a:r>
              <a:rPr lang="ko-KR" altLang="en-US" sz="14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덱에서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기용이 많이 될 것으로 예상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204635" y="3806431"/>
            <a:ext cx="1546789" cy="467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딜러형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탱커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331231" y="3806431"/>
            <a:ext cx="1546789" cy="467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반사형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탱커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514260" y="3806430"/>
            <a:ext cx="1546789" cy="467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힐러형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탱커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C6EEADC-2AE8-4DBB-AA79-2002E0F5157A}"/>
              </a:ext>
            </a:extLst>
          </p:cNvPr>
          <p:cNvSpPr/>
          <p:nvPr/>
        </p:nvSpPr>
        <p:spPr>
          <a:xfrm>
            <a:off x="0" y="0"/>
            <a:ext cx="561975" cy="561975"/>
          </a:xfrm>
          <a:prstGeom prst="rect">
            <a:avLst/>
          </a:prstGeom>
          <a:solidFill>
            <a:srgbClr val="57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  <a:endParaRPr lang="ko-KR" altLang="en-US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7233774-8942-45E7-AC99-E4F43A4DA818}"/>
              </a:ext>
            </a:extLst>
          </p:cNvPr>
          <p:cNvSpPr txBox="1"/>
          <p:nvPr/>
        </p:nvSpPr>
        <p:spPr>
          <a:xfrm>
            <a:off x="561975" y="96321"/>
            <a:ext cx="3114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기존 탱커 군 분석</a:t>
            </a:r>
          </a:p>
        </p:txBody>
      </p:sp>
      <p:pic>
        <p:nvPicPr>
          <p:cNvPr id="5122" name="Picture 2" descr="이미지 자세히보기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0911" y="1509021"/>
            <a:ext cx="2250177" cy="20568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https://t1.daumcdn.net/cfile/cafe/9939143E5FA252F231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3793" y="1509021"/>
            <a:ext cx="2327256" cy="20568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https://t1.daumcdn.net/cfile/cafe/9954034C5EFE92C630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3277" y="1371009"/>
            <a:ext cx="1869504" cy="2324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941AD3A2-F966-42D4-B959-6BE9539C08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12781" y="335641"/>
            <a:ext cx="1581371" cy="866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676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63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2E0D271B-0742-406A-9238-A713C886B25E}"/>
              </a:ext>
            </a:extLst>
          </p:cNvPr>
          <p:cNvSpPr/>
          <p:nvPr/>
        </p:nvSpPr>
        <p:spPr>
          <a:xfrm>
            <a:off x="1" y="5084763"/>
            <a:ext cx="12192000" cy="1312529"/>
          </a:xfrm>
          <a:prstGeom prst="rect">
            <a:avLst/>
          </a:prstGeom>
          <a:solidFill>
            <a:srgbClr val="57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◆ </a:t>
            </a:r>
            <a:r>
              <a:rPr lang="ko-KR" altLang="en-US" sz="14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신규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영웅이 </a:t>
            </a: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12/3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 출시 </a:t>
            </a:r>
            <a:r>
              <a:rPr lang="ko-KR" altLang="en-US" sz="14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되었으나 </a:t>
            </a:r>
            <a:r>
              <a:rPr lang="en-US" altLang="ko-KR" sz="14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12/17</a:t>
            </a:r>
            <a:r>
              <a:rPr lang="ko-KR" altLang="en-US" sz="14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 출시된 상대적으로 성능이 낮은 영웅보다 매출의 상승 폭이 적음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C6EEADC-2AE8-4DBB-AA79-2002E0F5157A}"/>
              </a:ext>
            </a:extLst>
          </p:cNvPr>
          <p:cNvSpPr/>
          <p:nvPr/>
        </p:nvSpPr>
        <p:spPr>
          <a:xfrm>
            <a:off x="0" y="0"/>
            <a:ext cx="561975" cy="561975"/>
          </a:xfrm>
          <a:prstGeom prst="rect">
            <a:avLst/>
          </a:prstGeom>
          <a:solidFill>
            <a:srgbClr val="57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</a:t>
            </a:r>
            <a:endParaRPr lang="ko-KR" altLang="en-US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7233774-8942-45E7-AC99-E4F43A4DA818}"/>
              </a:ext>
            </a:extLst>
          </p:cNvPr>
          <p:cNvSpPr txBox="1"/>
          <p:nvPr/>
        </p:nvSpPr>
        <p:spPr>
          <a:xfrm>
            <a:off x="561975" y="96321"/>
            <a:ext cx="3114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유저들의 </a:t>
            </a:r>
            <a:r>
              <a:rPr lang="ko-KR" altLang="en-US" dirty="0" err="1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니즈</a:t>
            </a:r>
            <a:endParaRPr lang="ko-KR" altLang="en-US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41AD3A2-F966-42D4-B959-6BE9539C08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2781" y="335641"/>
            <a:ext cx="1581371" cy="866896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0017" y="1468234"/>
            <a:ext cx="8071965" cy="2959720"/>
          </a:xfrm>
          <a:prstGeom prst="rect">
            <a:avLst/>
          </a:prstGeom>
        </p:spPr>
      </p:pic>
      <p:sp>
        <p:nvSpPr>
          <p:cNvPr id="5" name="타원 4"/>
          <p:cNvSpPr/>
          <p:nvPr/>
        </p:nvSpPr>
        <p:spPr>
          <a:xfrm>
            <a:off x="3676650" y="2368550"/>
            <a:ext cx="482600" cy="533400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/>
          <p:cNvSpPr/>
          <p:nvPr/>
        </p:nvSpPr>
        <p:spPr>
          <a:xfrm rot="1148042">
            <a:off x="6775450" y="2556668"/>
            <a:ext cx="520700" cy="1012031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411131" y="2183884"/>
            <a:ext cx="100330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강력한 신규 영웅 출시 </a:t>
            </a:r>
            <a:endParaRPr lang="ko-KR" altLang="en-US" sz="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534150" y="2313872"/>
            <a:ext cx="10033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상대적으로 성능이 낮은</a:t>
            </a:r>
            <a:endParaRPr lang="en-US" altLang="ko-KR" sz="6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sz="6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신규 영웅 출시 </a:t>
            </a:r>
            <a:endParaRPr lang="ko-KR" altLang="en-US" sz="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4148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63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9C6EEADC-2AE8-4DBB-AA79-2002E0F5157A}"/>
              </a:ext>
            </a:extLst>
          </p:cNvPr>
          <p:cNvSpPr/>
          <p:nvPr/>
        </p:nvSpPr>
        <p:spPr>
          <a:xfrm>
            <a:off x="0" y="0"/>
            <a:ext cx="561975" cy="561975"/>
          </a:xfrm>
          <a:prstGeom prst="rect">
            <a:avLst/>
          </a:prstGeom>
          <a:solidFill>
            <a:srgbClr val="57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</a:t>
            </a:r>
            <a:endParaRPr lang="ko-KR" altLang="en-US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7233774-8942-45E7-AC99-E4F43A4DA818}"/>
              </a:ext>
            </a:extLst>
          </p:cNvPr>
          <p:cNvSpPr txBox="1"/>
          <p:nvPr/>
        </p:nvSpPr>
        <p:spPr>
          <a:xfrm>
            <a:off x="561975" y="96321"/>
            <a:ext cx="3114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유저들의 </a:t>
            </a:r>
            <a:r>
              <a:rPr lang="ko-KR" altLang="en-US" dirty="0" err="1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니즈</a:t>
            </a:r>
            <a:endParaRPr lang="ko-KR" altLang="en-US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41AD3A2-F966-42D4-B959-6BE9539C08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2781" y="335641"/>
            <a:ext cx="1581371" cy="866896"/>
          </a:xfrm>
          <a:prstGeom prst="rect">
            <a:avLst/>
          </a:prstGeom>
        </p:spPr>
      </p:pic>
      <p:pic>
        <p:nvPicPr>
          <p:cNvPr id="1026" name="Picture 2" descr="C4CEC1A4-E576-49..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4599" y="1268414"/>
            <a:ext cx="2141241" cy="3541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가테루일러스트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71"/>
          <a:stretch/>
        </p:blipFill>
        <p:spPr bwMode="auto">
          <a:xfrm>
            <a:off x="7548266" y="1269206"/>
            <a:ext cx="2142566" cy="3540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2E0D271B-0742-406A-9238-A713C886B25E}"/>
              </a:ext>
            </a:extLst>
          </p:cNvPr>
          <p:cNvSpPr/>
          <p:nvPr/>
        </p:nvSpPr>
        <p:spPr>
          <a:xfrm>
            <a:off x="1" y="5084763"/>
            <a:ext cx="12192000" cy="1312529"/>
          </a:xfrm>
          <a:prstGeom prst="rect">
            <a:avLst/>
          </a:prstGeom>
          <a:solidFill>
            <a:srgbClr val="57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altLang="ko-KR" sz="12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	</a:t>
            </a:r>
            <a:r>
              <a:rPr lang="ko-KR" altLang="en-US" sz="12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◆ 근거리 </a:t>
            </a:r>
            <a:r>
              <a:rPr lang="ko-KR" altLang="en-US" sz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딜러 중 가장 단단하고 강력하여 </a:t>
            </a:r>
            <a:r>
              <a:rPr lang="en-US" altLang="ko-KR" sz="12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	</a:t>
            </a:r>
            <a:r>
              <a:rPr lang="en-US" altLang="ko-KR" sz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</a:t>
            </a:r>
            <a:r>
              <a:rPr lang="en-US" altLang="ko-KR" sz="12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               </a:t>
            </a:r>
            <a:r>
              <a:rPr lang="ko-KR" altLang="en-US" sz="12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◆ 콜로세움과 </a:t>
            </a:r>
            <a:r>
              <a:rPr lang="ko-KR" altLang="en-US" sz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같은 </a:t>
            </a:r>
            <a:r>
              <a:rPr lang="en-US" altLang="ko-KR" sz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PVP </a:t>
            </a:r>
            <a:r>
              <a:rPr lang="ko-KR" altLang="en-US" sz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컨텐츠에서 원거리 </a:t>
            </a:r>
            <a:r>
              <a:rPr lang="ko-KR" altLang="en-US" sz="12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딜러에게</a:t>
            </a:r>
            <a:endParaRPr lang="en-US" altLang="ko-KR" sz="1200" dirty="0" smtClean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	     </a:t>
            </a:r>
            <a:r>
              <a:rPr lang="ko-KR" altLang="en-US" sz="12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필수 </a:t>
            </a:r>
            <a:r>
              <a:rPr lang="ko-KR" altLang="en-US" sz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캐릭터로 꼽히는 캐릭터 이지만</a:t>
            </a:r>
            <a:r>
              <a:rPr lang="en-US" altLang="ko-KR" sz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en-US" altLang="ko-KR" sz="12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			</a:t>
            </a:r>
            <a:r>
              <a:rPr lang="ko-KR" altLang="en-US" sz="12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파고 </a:t>
            </a:r>
            <a:r>
              <a:rPr lang="ko-KR" altLang="en-US" sz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들어 공격이 가능하지만</a:t>
            </a:r>
            <a:r>
              <a:rPr lang="en-US" altLang="ko-KR" sz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짧은 사거리와 </a:t>
            </a:r>
            <a:r>
              <a:rPr lang="en-US" altLang="ko-KR" sz="12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12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	     </a:t>
            </a:r>
            <a:r>
              <a:rPr lang="ko-KR" altLang="en-US" sz="12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함께 </a:t>
            </a:r>
            <a:r>
              <a:rPr lang="ko-KR" altLang="en-US" sz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추가된 </a:t>
            </a:r>
            <a:r>
              <a:rPr lang="ko-KR" altLang="en-US" sz="12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단편집으로도</a:t>
            </a:r>
            <a:r>
              <a:rPr lang="en-US" altLang="ko-KR" sz="12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				</a:t>
            </a:r>
            <a:r>
              <a:rPr lang="ko-KR" altLang="en-US" sz="12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무기 </a:t>
            </a:r>
            <a:r>
              <a:rPr lang="ko-KR" altLang="en-US" sz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기술의 영향으로 사용처가 넓지는 </a:t>
            </a:r>
            <a:r>
              <a:rPr lang="ko-KR" altLang="en-US" sz="12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않으나</a:t>
            </a:r>
            <a:endParaRPr lang="en-US" altLang="ko-KR" sz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	     </a:t>
            </a:r>
            <a:r>
              <a:rPr lang="ko-KR" altLang="en-US" sz="1200" dirty="0" smtClean="0">
                <a:solidFill>
                  <a:schemeClr val="accent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플레이어와 </a:t>
            </a:r>
            <a:r>
              <a:rPr lang="ko-KR" altLang="en-US" sz="1200" dirty="0">
                <a:solidFill>
                  <a:schemeClr val="accent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합류 하게 된 계기가 납득이 되지 </a:t>
            </a:r>
            <a:r>
              <a:rPr lang="ko-KR" altLang="en-US" sz="1200" dirty="0" smtClean="0">
                <a:solidFill>
                  <a:schemeClr val="accent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않는다</a:t>
            </a:r>
            <a:r>
              <a:rPr lang="ko-KR" altLang="en-US" sz="12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는 평</a:t>
            </a:r>
            <a:r>
              <a:rPr lang="en-US" altLang="ko-KR" sz="12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	</a:t>
            </a:r>
            <a:r>
              <a:rPr lang="ko-KR" altLang="en-US" sz="1200" dirty="0" smtClean="0">
                <a:solidFill>
                  <a:schemeClr val="accent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함께 </a:t>
            </a:r>
            <a:r>
              <a:rPr lang="ko-KR" altLang="en-US" sz="1200" dirty="0">
                <a:solidFill>
                  <a:schemeClr val="accent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추가된 외전</a:t>
            </a:r>
            <a:r>
              <a:rPr lang="ko-KR" altLang="en-US" sz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으로 감동을 받았다는 </a:t>
            </a:r>
            <a:r>
              <a:rPr lang="ko-KR" altLang="en-US" sz="12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평</a:t>
            </a:r>
            <a:endParaRPr lang="ko-KR" altLang="en-US" sz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20772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63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9C6EEADC-2AE8-4DBB-AA79-2002E0F5157A}"/>
              </a:ext>
            </a:extLst>
          </p:cNvPr>
          <p:cNvSpPr/>
          <p:nvPr/>
        </p:nvSpPr>
        <p:spPr>
          <a:xfrm>
            <a:off x="0" y="0"/>
            <a:ext cx="561975" cy="561975"/>
          </a:xfrm>
          <a:prstGeom prst="rect">
            <a:avLst/>
          </a:prstGeom>
          <a:solidFill>
            <a:srgbClr val="57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</a:t>
            </a:r>
            <a:endParaRPr lang="ko-KR" altLang="en-US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7233774-8942-45E7-AC99-E4F43A4DA818}"/>
              </a:ext>
            </a:extLst>
          </p:cNvPr>
          <p:cNvSpPr txBox="1"/>
          <p:nvPr/>
        </p:nvSpPr>
        <p:spPr>
          <a:xfrm>
            <a:off x="561975" y="96321"/>
            <a:ext cx="3114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유저들의 </a:t>
            </a:r>
            <a:r>
              <a:rPr lang="ko-KR" altLang="en-US" dirty="0" err="1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니즈</a:t>
            </a:r>
            <a:endParaRPr lang="ko-KR" altLang="en-US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41AD3A2-F966-42D4-B959-6BE9539C08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2781" y="335641"/>
            <a:ext cx="1581371" cy="866896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2E0D271B-0742-406A-9238-A713C886B25E}"/>
              </a:ext>
            </a:extLst>
          </p:cNvPr>
          <p:cNvSpPr/>
          <p:nvPr/>
        </p:nvSpPr>
        <p:spPr>
          <a:xfrm>
            <a:off x="0" y="2512628"/>
            <a:ext cx="12192000" cy="2572135"/>
          </a:xfrm>
          <a:prstGeom prst="rect">
            <a:avLst/>
          </a:prstGeom>
          <a:solidFill>
            <a:srgbClr val="57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</a:t>
            </a:r>
            <a:r>
              <a:rPr lang="ko-KR" altLang="en-US" sz="2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◆ </a:t>
            </a:r>
            <a:r>
              <a:rPr lang="en-US" altLang="ko-KR" sz="2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12</a:t>
            </a:r>
            <a:r>
              <a:rPr lang="ko-KR" altLang="en-US" sz="2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월의 데이터를 분석 해 보았을 때</a:t>
            </a:r>
            <a:r>
              <a:rPr lang="en-US" altLang="ko-KR" sz="2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0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개연성 있는 스토리가 같이 추가된 캐릭터의 매출 상승 폭이 더 큼</a:t>
            </a:r>
            <a:endParaRPr lang="en-US" altLang="ko-KR" sz="2000" dirty="0" smtClean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20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</a:t>
            </a:r>
            <a:r>
              <a:rPr lang="ko-KR" altLang="en-US" sz="2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◆ 신규 캐릭터 출시 시 </a:t>
            </a:r>
            <a:r>
              <a:rPr lang="ko-KR" altLang="en-US" sz="20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개연성 있는 스토리를 같이 </a:t>
            </a:r>
            <a:r>
              <a:rPr lang="ko-KR" altLang="en-US" sz="2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출시하여 </a:t>
            </a:r>
            <a:r>
              <a:rPr lang="ko-KR" altLang="en-US" sz="20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유저의 </a:t>
            </a:r>
            <a:r>
              <a:rPr lang="ko-KR" altLang="en-US" sz="2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니즈 충족</a:t>
            </a:r>
            <a:endParaRPr lang="en-US" altLang="ko-KR" sz="20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21840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63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772" y="1468235"/>
            <a:ext cx="5205779" cy="295971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3076" name="Picture 4" descr="Imatg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4630" y="1468234"/>
            <a:ext cx="3905598" cy="295972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DDEB7EA2-24C3-436B-AAB5-82C2546290E5}"/>
              </a:ext>
            </a:extLst>
          </p:cNvPr>
          <p:cNvSpPr/>
          <p:nvPr/>
        </p:nvSpPr>
        <p:spPr>
          <a:xfrm>
            <a:off x="0" y="0"/>
            <a:ext cx="561975" cy="561975"/>
          </a:xfrm>
          <a:prstGeom prst="rect">
            <a:avLst/>
          </a:prstGeom>
          <a:solidFill>
            <a:srgbClr val="57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5</a:t>
            </a:r>
            <a:endParaRPr lang="ko-KR" altLang="en-US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FA022F-1E32-4CA0-AFB5-9913C7C5063B}"/>
              </a:ext>
            </a:extLst>
          </p:cNvPr>
          <p:cNvSpPr txBox="1"/>
          <p:nvPr/>
        </p:nvSpPr>
        <p:spPr>
          <a:xfrm>
            <a:off x="561975" y="96321"/>
            <a:ext cx="3114675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신규 캐릭터 외형 모티브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6C955CA-8063-4D72-B9B6-CAF87FA976EC}"/>
              </a:ext>
            </a:extLst>
          </p:cNvPr>
          <p:cNvSpPr/>
          <p:nvPr/>
        </p:nvSpPr>
        <p:spPr>
          <a:xfrm>
            <a:off x="1" y="5084763"/>
            <a:ext cx="12192000" cy="1312529"/>
          </a:xfrm>
          <a:prstGeom prst="rect">
            <a:avLst/>
          </a:prstGeom>
          <a:solidFill>
            <a:srgbClr val="57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◆ 강철의 연금술사에 나오는 알렉스 루이 암스트롱의 남성미 넘치는 근육질의 외형과 무기를 차용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74777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636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669E7B9D-5D5E-4F45-BAB8-9640801302ED}"/>
              </a:ext>
            </a:extLst>
          </p:cNvPr>
          <p:cNvSpPr/>
          <p:nvPr/>
        </p:nvSpPr>
        <p:spPr>
          <a:xfrm>
            <a:off x="1" y="5084763"/>
            <a:ext cx="12192000" cy="1312529"/>
          </a:xfrm>
          <a:prstGeom prst="rect">
            <a:avLst/>
          </a:prstGeom>
          <a:solidFill>
            <a:srgbClr val="57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◆ 자신의 동료를 지키기 위해</a:t>
            </a: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무모할 정도로 모든 것을 포기 할 수 있는 성격 차용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15A8FF6-AA21-4BA8-8F89-1FE77AC6D819}"/>
              </a:ext>
            </a:extLst>
          </p:cNvPr>
          <p:cNvSpPr/>
          <p:nvPr/>
        </p:nvSpPr>
        <p:spPr>
          <a:xfrm>
            <a:off x="0" y="0"/>
            <a:ext cx="561975" cy="561975"/>
          </a:xfrm>
          <a:prstGeom prst="rect">
            <a:avLst/>
          </a:prstGeom>
          <a:solidFill>
            <a:srgbClr val="57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6</a:t>
            </a:r>
            <a:endParaRPr lang="ko-KR" altLang="en-US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DA30C3-C731-4072-B98F-038B75791591}"/>
              </a:ext>
            </a:extLst>
          </p:cNvPr>
          <p:cNvSpPr txBox="1"/>
          <p:nvPr/>
        </p:nvSpPr>
        <p:spPr>
          <a:xfrm>
            <a:off x="561975" y="96321"/>
            <a:ext cx="3114675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신규 캐릭터 성격 모티브</a:t>
            </a:r>
          </a:p>
        </p:txBody>
      </p:sp>
      <p:pic>
        <p:nvPicPr>
          <p:cNvPr id="8" name="Picture 2" descr="완전호로화 쿠로사키 이치고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2336" y="1468234"/>
            <a:ext cx="4567327" cy="294016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7943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2157</TotalTime>
  <Words>534</Words>
  <Application>Microsoft Office PowerPoint</Application>
  <PresentationFormat>와이드스크린</PresentationFormat>
  <Paragraphs>270</Paragraphs>
  <Slides>25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30" baseType="lpstr">
      <vt:lpstr>나눔스퀘어 Bold</vt:lpstr>
      <vt:lpstr>맑은 고딕</vt:lpstr>
      <vt:lpstr>Arial</vt:lpstr>
      <vt:lpstr>나눔스퀘어 ExtraBold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Atents</dc:creator>
  <cp:lastModifiedBy>Atents</cp:lastModifiedBy>
  <cp:revision>528</cp:revision>
  <cp:lastPrinted>2021-04-09T03:04:02Z</cp:lastPrinted>
  <dcterms:created xsi:type="dcterms:W3CDTF">2021-03-29T02:11:06Z</dcterms:created>
  <dcterms:modified xsi:type="dcterms:W3CDTF">2021-04-13T03:56:01Z</dcterms:modified>
</cp:coreProperties>
</file>

<file path=docProps/thumbnail.jpeg>
</file>